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3"/>
  </p:notesMasterIdLst>
  <p:handoutMasterIdLst>
    <p:handoutMasterId r:id="rId34"/>
  </p:handoutMasterIdLst>
  <p:sldIdLst>
    <p:sldId id="257" r:id="rId2"/>
    <p:sldId id="313" r:id="rId3"/>
    <p:sldId id="350" r:id="rId4"/>
    <p:sldId id="349" r:id="rId5"/>
    <p:sldId id="343" r:id="rId6"/>
    <p:sldId id="348" r:id="rId7"/>
    <p:sldId id="367" r:id="rId8"/>
    <p:sldId id="368" r:id="rId9"/>
    <p:sldId id="369" r:id="rId10"/>
    <p:sldId id="344" r:id="rId11"/>
    <p:sldId id="345" r:id="rId12"/>
    <p:sldId id="346" r:id="rId13"/>
    <p:sldId id="347" r:id="rId14"/>
    <p:sldId id="351" r:id="rId15"/>
    <p:sldId id="353" r:id="rId16"/>
    <p:sldId id="352" r:id="rId17"/>
    <p:sldId id="354" r:id="rId18"/>
    <p:sldId id="370" r:id="rId19"/>
    <p:sldId id="355" r:id="rId20"/>
    <p:sldId id="357" r:id="rId21"/>
    <p:sldId id="358" r:id="rId22"/>
    <p:sldId id="359" r:id="rId23"/>
    <p:sldId id="361" r:id="rId24"/>
    <p:sldId id="363" r:id="rId25"/>
    <p:sldId id="364" r:id="rId26"/>
    <p:sldId id="365" r:id="rId27"/>
    <p:sldId id="366" r:id="rId28"/>
    <p:sldId id="360" r:id="rId29"/>
    <p:sldId id="341" r:id="rId30"/>
    <p:sldId id="373" r:id="rId31"/>
    <p:sldId id="371" r:id="rId32"/>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p:restoredTop sz="95374" autoAdjust="0"/>
  </p:normalViewPr>
  <p:slideViewPr>
    <p:cSldViewPr snapToGrid="0">
      <p:cViewPr varScale="1">
        <p:scale>
          <a:sx n="122" d="100"/>
          <a:sy n="122" d="100"/>
        </p:scale>
        <p:origin x="696" y="192"/>
      </p:cViewPr>
      <p:guideLst/>
    </p:cSldViewPr>
  </p:slideViewPr>
  <p:notesTextViewPr>
    <p:cViewPr>
      <p:scale>
        <a:sx n="3" d="2"/>
        <a:sy n="3" d="2"/>
      </p:scale>
      <p:origin x="0" y="0"/>
    </p:cViewPr>
  </p:notesTextViewPr>
  <p:notesViewPr>
    <p:cSldViewPr snapToGrid="0">
      <p:cViewPr varScale="1">
        <p:scale>
          <a:sx n="89" d="100"/>
          <a:sy n="89" d="100"/>
        </p:scale>
        <p:origin x="380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32B16E-A2A9-F193-0243-BA5A6AA75C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a:extLst>
              <a:ext uri="{FF2B5EF4-FFF2-40B4-BE49-F238E27FC236}">
                <a16:creationId xmlns:a16="http://schemas.microsoft.com/office/drawing/2014/main" id="{B89F0E8B-2CA6-814D-169E-3CA4F0119D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8C99C-8DE0-6E42-AA23-5457DEAE76AD}" type="datetimeFigureOut">
              <a:rPr lang="en-SE" smtClean="0"/>
              <a:t>2023-06-28</a:t>
            </a:fld>
            <a:endParaRPr lang="en-SE"/>
          </a:p>
        </p:txBody>
      </p:sp>
      <p:sp>
        <p:nvSpPr>
          <p:cNvPr id="4" name="Footer Placeholder 3">
            <a:extLst>
              <a:ext uri="{FF2B5EF4-FFF2-40B4-BE49-F238E27FC236}">
                <a16:creationId xmlns:a16="http://schemas.microsoft.com/office/drawing/2014/main" id="{02EFE942-30DB-FAF4-6105-1544943BAA4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DC5EF11B-CF4E-FEEA-68A5-AF3247DA86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11C82A-AA0A-5241-875F-8F126A9939E0}" type="slidenum">
              <a:rPr lang="en-SE" smtClean="0"/>
              <a:t>‹#›</a:t>
            </a:fld>
            <a:endParaRPr lang="en-SE"/>
          </a:p>
        </p:txBody>
      </p:sp>
    </p:spTree>
    <p:extLst>
      <p:ext uri="{BB962C8B-B14F-4D97-AF65-F5344CB8AC3E}">
        <p14:creationId xmlns:p14="http://schemas.microsoft.com/office/powerpoint/2010/main" val="344612701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66966-BBB7-4D68-B407-072A2B440052}" type="datetimeFigureOut">
              <a:rPr lang="zh-CN" altLang="en-US" smtClean="0"/>
              <a:t>2023/6/28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8CF656-86E8-48B7-9071-C7B0C8784663}" type="slidenum">
              <a:rPr lang="zh-CN" altLang="en-US" smtClean="0"/>
              <a:t>‹#›</a:t>
            </a:fld>
            <a:endParaRPr lang="zh-CN" altLang="en-US"/>
          </a:p>
        </p:txBody>
      </p:sp>
    </p:spTree>
    <p:extLst>
      <p:ext uri="{BB962C8B-B14F-4D97-AF65-F5344CB8AC3E}">
        <p14:creationId xmlns:p14="http://schemas.microsoft.com/office/powerpoint/2010/main" val="200947837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effectLst/>
            </a:endParaRPr>
          </a:p>
        </p:txBody>
      </p:sp>
    </p:spTree>
    <p:extLst>
      <p:ext uri="{BB962C8B-B14F-4D97-AF65-F5344CB8AC3E}">
        <p14:creationId xmlns:p14="http://schemas.microsoft.com/office/powerpoint/2010/main" val="571025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410489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769912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68005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4092529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048848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2878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468482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1254867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676944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500556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3379486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131455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9958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Composite System speaks about multiple quantum systems in combination. The Hilbert Space of a composite system is a tensor product of its component Hilbert Spaces, and each basis state is a tensor product of basis states in component Hilbert Spaces.</a:t>
            </a:r>
          </a:p>
          <a:p>
            <a:endParaRPr lang="en-US" altLang="zh-CN" dirty="0"/>
          </a:p>
          <a:p>
            <a:r>
              <a:rPr lang="en-US" altLang="zh-CN" dirty="0"/>
              <a:t>The concepts of pure states and mixed states stay the same, but we have the unique property of entanglement that talks about the correlation of two subsystems. When a pure state can be written as a tensor product of individual states in the subsystems, or a density matrix can be written as a linear combination of countable many individual mixed states in tensor product, the state is called a separable state. Otherwise, it is an entangled state. Physically, an entangled state involves non-trivial correlations between two subsystems, such that the measurement on one subsystem leads to the change on the other, even they are a far distance away from each other.</a:t>
            </a:r>
            <a:endParaRPr lang="zh-CN" altLang="en-US" dirty="0"/>
          </a:p>
        </p:txBody>
      </p:sp>
    </p:spTree>
    <p:extLst>
      <p:ext uri="{BB962C8B-B14F-4D97-AF65-F5344CB8AC3E}">
        <p14:creationId xmlns:p14="http://schemas.microsoft.com/office/powerpoint/2010/main" val="237140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79374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80989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2518875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Tree>
    <p:extLst>
      <p:ext uri="{BB962C8B-B14F-4D97-AF65-F5344CB8AC3E}">
        <p14:creationId xmlns:p14="http://schemas.microsoft.com/office/powerpoint/2010/main" val="921088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7AC9-52FE-21B4-878D-E88BBA67632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087F8EAE-273B-EDF0-EE09-92EEA9ED8D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62BCE0A1-7B96-7587-A48C-25AD984EEBF5}"/>
              </a:ext>
            </a:extLst>
          </p:cNvPr>
          <p:cNvSpPr>
            <a:spLocks noGrp="1"/>
          </p:cNvSpPr>
          <p:nvPr>
            <p:ph type="dt" sz="half" idx="10"/>
          </p:nvPr>
        </p:nvSpPr>
        <p:spPr/>
        <p:txBody>
          <a:bodyPr/>
          <a:lstStyle/>
          <a:p>
            <a:fld id="{71C2489D-A850-44E1-9147-3D7F15E0B7FC}" type="datetimeFigureOut">
              <a:rPr lang="zh-CN" altLang="en-US" smtClean="0"/>
              <a:t>2023/6/28</a:t>
            </a:fld>
            <a:endParaRPr lang="zh-CN" altLang="en-US"/>
          </a:p>
        </p:txBody>
      </p:sp>
      <p:sp>
        <p:nvSpPr>
          <p:cNvPr id="5" name="Footer Placeholder 4">
            <a:extLst>
              <a:ext uri="{FF2B5EF4-FFF2-40B4-BE49-F238E27FC236}">
                <a16:creationId xmlns:a16="http://schemas.microsoft.com/office/drawing/2014/main" id="{62E24191-93E7-CECB-1D90-F30AE07D8B8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5D58C3E-BC7E-4E88-9F71-E9462F44A205}"/>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2096465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612B0-D3C8-23FD-419E-CFE6C4A0C851}"/>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8E43259B-2175-12B3-4E0A-22FAC7556FD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35EE7890-711E-6990-5BA7-54F8A410246A}"/>
              </a:ext>
            </a:extLst>
          </p:cNvPr>
          <p:cNvSpPr>
            <a:spLocks noGrp="1"/>
          </p:cNvSpPr>
          <p:nvPr>
            <p:ph type="dt" sz="half" idx="10"/>
          </p:nvPr>
        </p:nvSpPr>
        <p:spPr/>
        <p:txBody>
          <a:bodyPr/>
          <a:lstStyle/>
          <a:p>
            <a:fld id="{71C2489D-A850-44E1-9147-3D7F15E0B7FC}" type="datetimeFigureOut">
              <a:rPr lang="zh-CN" altLang="en-US" smtClean="0"/>
              <a:t>2023/6/28</a:t>
            </a:fld>
            <a:endParaRPr lang="zh-CN" altLang="en-US"/>
          </a:p>
        </p:txBody>
      </p:sp>
      <p:sp>
        <p:nvSpPr>
          <p:cNvPr id="5" name="Footer Placeholder 4">
            <a:extLst>
              <a:ext uri="{FF2B5EF4-FFF2-40B4-BE49-F238E27FC236}">
                <a16:creationId xmlns:a16="http://schemas.microsoft.com/office/drawing/2014/main" id="{0B185EB9-BD54-140D-EF74-54D8344C3EF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681213B-243B-1A43-D41F-B35EB5C19DF2}"/>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3806766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ED705F-C588-BA40-8A77-842415007E3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CA689EC8-1A7C-31E7-590B-D594D190755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0E5DD960-0C72-8D23-3553-A978F495D696}"/>
              </a:ext>
            </a:extLst>
          </p:cNvPr>
          <p:cNvSpPr>
            <a:spLocks noGrp="1"/>
          </p:cNvSpPr>
          <p:nvPr>
            <p:ph type="dt" sz="half" idx="10"/>
          </p:nvPr>
        </p:nvSpPr>
        <p:spPr/>
        <p:txBody>
          <a:bodyPr/>
          <a:lstStyle/>
          <a:p>
            <a:fld id="{71C2489D-A850-44E1-9147-3D7F15E0B7FC}" type="datetimeFigureOut">
              <a:rPr lang="zh-CN" altLang="en-US" smtClean="0"/>
              <a:t>2023/6/28</a:t>
            </a:fld>
            <a:endParaRPr lang="zh-CN" altLang="en-US"/>
          </a:p>
        </p:txBody>
      </p:sp>
      <p:sp>
        <p:nvSpPr>
          <p:cNvPr id="5" name="Footer Placeholder 4">
            <a:extLst>
              <a:ext uri="{FF2B5EF4-FFF2-40B4-BE49-F238E27FC236}">
                <a16:creationId xmlns:a16="http://schemas.microsoft.com/office/drawing/2014/main" id="{6BB572A7-419B-4853-B4FF-F2DF2335763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F5E5537-E0A3-A81C-B657-27C54AF39D9E}"/>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847556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5B5A-239E-FEF7-742D-5FE8BB5E4CFE}"/>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EA70B094-9E13-6EEC-73FA-702FE1DD7D3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877B7264-3DF9-91D8-2029-D65630F8C1FF}"/>
              </a:ext>
            </a:extLst>
          </p:cNvPr>
          <p:cNvSpPr>
            <a:spLocks noGrp="1"/>
          </p:cNvSpPr>
          <p:nvPr>
            <p:ph type="dt" sz="half" idx="10"/>
          </p:nvPr>
        </p:nvSpPr>
        <p:spPr/>
        <p:txBody>
          <a:bodyPr/>
          <a:lstStyle/>
          <a:p>
            <a:fld id="{71C2489D-A850-44E1-9147-3D7F15E0B7FC}" type="datetimeFigureOut">
              <a:rPr lang="zh-CN" altLang="en-US" smtClean="0"/>
              <a:t>2023/6/28</a:t>
            </a:fld>
            <a:endParaRPr lang="zh-CN" altLang="en-US"/>
          </a:p>
        </p:txBody>
      </p:sp>
      <p:sp>
        <p:nvSpPr>
          <p:cNvPr id="5" name="Footer Placeholder 4">
            <a:extLst>
              <a:ext uri="{FF2B5EF4-FFF2-40B4-BE49-F238E27FC236}">
                <a16:creationId xmlns:a16="http://schemas.microsoft.com/office/drawing/2014/main" id="{F3296B22-94AA-A20A-E538-A8CF234FF2B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A8F8271-6147-A9AC-5F10-5EDDDAABEA1A}"/>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3402920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ABB82-8CDC-D68E-0788-0B6E2A123C2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90119EC5-8A16-D8D7-E970-64B92552E4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50EB162-724A-D519-B935-B6A84604E0A8}"/>
              </a:ext>
            </a:extLst>
          </p:cNvPr>
          <p:cNvSpPr>
            <a:spLocks noGrp="1"/>
          </p:cNvSpPr>
          <p:nvPr>
            <p:ph type="dt" sz="half" idx="10"/>
          </p:nvPr>
        </p:nvSpPr>
        <p:spPr/>
        <p:txBody>
          <a:bodyPr/>
          <a:lstStyle/>
          <a:p>
            <a:fld id="{71C2489D-A850-44E1-9147-3D7F15E0B7FC}" type="datetimeFigureOut">
              <a:rPr lang="zh-CN" altLang="en-US" smtClean="0"/>
              <a:t>2023/6/28</a:t>
            </a:fld>
            <a:endParaRPr lang="zh-CN" altLang="en-US"/>
          </a:p>
        </p:txBody>
      </p:sp>
      <p:sp>
        <p:nvSpPr>
          <p:cNvPr id="5" name="Footer Placeholder 4">
            <a:extLst>
              <a:ext uri="{FF2B5EF4-FFF2-40B4-BE49-F238E27FC236}">
                <a16:creationId xmlns:a16="http://schemas.microsoft.com/office/drawing/2014/main" id="{998B5461-D038-9D3C-27D2-7759FADF241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3451240-90F6-4C7A-4FD2-72783E9A088D}"/>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515631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3897-7E1B-7A3C-5D43-32E4A7F7C296}"/>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9568E498-4E9D-90D9-C54A-57F08FE9E62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E2454939-FC01-F839-287C-AE51B2E77CC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492F8767-3A8C-7B2A-35F2-AAA81D627598}"/>
              </a:ext>
            </a:extLst>
          </p:cNvPr>
          <p:cNvSpPr>
            <a:spLocks noGrp="1"/>
          </p:cNvSpPr>
          <p:nvPr>
            <p:ph type="dt" sz="half" idx="10"/>
          </p:nvPr>
        </p:nvSpPr>
        <p:spPr/>
        <p:txBody>
          <a:bodyPr/>
          <a:lstStyle/>
          <a:p>
            <a:fld id="{71C2489D-A850-44E1-9147-3D7F15E0B7FC}" type="datetimeFigureOut">
              <a:rPr lang="zh-CN" altLang="en-US" smtClean="0"/>
              <a:t>2023/6/28</a:t>
            </a:fld>
            <a:endParaRPr lang="zh-CN" altLang="en-US"/>
          </a:p>
        </p:txBody>
      </p:sp>
      <p:sp>
        <p:nvSpPr>
          <p:cNvPr id="6" name="Footer Placeholder 5">
            <a:extLst>
              <a:ext uri="{FF2B5EF4-FFF2-40B4-BE49-F238E27FC236}">
                <a16:creationId xmlns:a16="http://schemas.microsoft.com/office/drawing/2014/main" id="{5577051D-C5E6-CA63-536A-2FB4F962F10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71A3EF6-A585-B76A-520D-27F0346D745C}"/>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3464183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BE6A3-2A68-5D0F-5D83-FF9FA850F9BE}"/>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D6F872D7-AC38-A097-B8AD-FA4BABCF16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FA73D5B-26E7-1A1C-C97E-4A06B69241E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4DB963E3-12C4-A7BE-B7EA-CC349C91F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CFE242E-94B3-F22D-A6ED-EC841526134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22F7A793-89AA-B081-AD95-8DDB9B774164}"/>
              </a:ext>
            </a:extLst>
          </p:cNvPr>
          <p:cNvSpPr>
            <a:spLocks noGrp="1"/>
          </p:cNvSpPr>
          <p:nvPr>
            <p:ph type="dt" sz="half" idx="10"/>
          </p:nvPr>
        </p:nvSpPr>
        <p:spPr/>
        <p:txBody>
          <a:bodyPr/>
          <a:lstStyle/>
          <a:p>
            <a:fld id="{71C2489D-A850-44E1-9147-3D7F15E0B7FC}" type="datetimeFigureOut">
              <a:rPr lang="zh-CN" altLang="en-US" smtClean="0"/>
              <a:t>2023/6/28</a:t>
            </a:fld>
            <a:endParaRPr lang="zh-CN" altLang="en-US"/>
          </a:p>
        </p:txBody>
      </p:sp>
      <p:sp>
        <p:nvSpPr>
          <p:cNvPr id="8" name="Footer Placeholder 7">
            <a:extLst>
              <a:ext uri="{FF2B5EF4-FFF2-40B4-BE49-F238E27FC236}">
                <a16:creationId xmlns:a16="http://schemas.microsoft.com/office/drawing/2014/main" id="{AAAFCE39-5617-4251-D899-5279A5B4355C}"/>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451C312E-E867-9CDA-B68B-6D916B762A06}"/>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3830097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9A23-D990-ABA6-90BC-68873684C218}"/>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B3ADD36E-BE3A-115A-B706-B1A3146C6DC8}"/>
              </a:ext>
            </a:extLst>
          </p:cNvPr>
          <p:cNvSpPr>
            <a:spLocks noGrp="1"/>
          </p:cNvSpPr>
          <p:nvPr>
            <p:ph type="dt" sz="half" idx="10"/>
          </p:nvPr>
        </p:nvSpPr>
        <p:spPr/>
        <p:txBody>
          <a:bodyPr/>
          <a:lstStyle/>
          <a:p>
            <a:fld id="{71C2489D-A850-44E1-9147-3D7F15E0B7FC}" type="datetimeFigureOut">
              <a:rPr lang="zh-CN" altLang="en-US" smtClean="0"/>
              <a:t>2023/6/28</a:t>
            </a:fld>
            <a:endParaRPr lang="zh-CN" altLang="en-US"/>
          </a:p>
        </p:txBody>
      </p:sp>
      <p:sp>
        <p:nvSpPr>
          <p:cNvPr id="4" name="Footer Placeholder 3">
            <a:extLst>
              <a:ext uri="{FF2B5EF4-FFF2-40B4-BE49-F238E27FC236}">
                <a16:creationId xmlns:a16="http://schemas.microsoft.com/office/drawing/2014/main" id="{84094DD5-1EE7-EB9F-A172-C6FDA595E27C}"/>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FC909EAC-CDF3-1559-3188-F5C7424108E0}"/>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872159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1774DD-43C8-5A6B-1342-710C962FB50A}"/>
              </a:ext>
            </a:extLst>
          </p:cNvPr>
          <p:cNvSpPr>
            <a:spLocks noGrp="1"/>
          </p:cNvSpPr>
          <p:nvPr>
            <p:ph type="dt" sz="half" idx="10"/>
          </p:nvPr>
        </p:nvSpPr>
        <p:spPr/>
        <p:txBody>
          <a:bodyPr/>
          <a:lstStyle/>
          <a:p>
            <a:fld id="{71C2489D-A850-44E1-9147-3D7F15E0B7FC}" type="datetimeFigureOut">
              <a:rPr lang="zh-CN" altLang="en-US" smtClean="0"/>
              <a:t>2023/6/28</a:t>
            </a:fld>
            <a:endParaRPr lang="zh-CN" altLang="en-US"/>
          </a:p>
        </p:txBody>
      </p:sp>
      <p:sp>
        <p:nvSpPr>
          <p:cNvPr id="3" name="Footer Placeholder 2">
            <a:extLst>
              <a:ext uri="{FF2B5EF4-FFF2-40B4-BE49-F238E27FC236}">
                <a16:creationId xmlns:a16="http://schemas.microsoft.com/office/drawing/2014/main" id="{CA3B8A7F-E051-50F2-7857-A2F605584DE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C79AF5CD-44C3-509C-516F-8829D45F8037}"/>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4154576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00DDF-A2B8-271A-4EE6-D521E9D110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C7067DFE-7B19-A902-20C9-7BEB5D460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15C37274-8298-B25A-C0A6-D4DAB61A6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9538165-885D-725F-806F-05687A5C1737}"/>
              </a:ext>
            </a:extLst>
          </p:cNvPr>
          <p:cNvSpPr>
            <a:spLocks noGrp="1"/>
          </p:cNvSpPr>
          <p:nvPr>
            <p:ph type="dt" sz="half" idx="10"/>
          </p:nvPr>
        </p:nvSpPr>
        <p:spPr/>
        <p:txBody>
          <a:bodyPr/>
          <a:lstStyle/>
          <a:p>
            <a:fld id="{71C2489D-A850-44E1-9147-3D7F15E0B7FC}" type="datetimeFigureOut">
              <a:rPr lang="zh-CN" altLang="en-US" smtClean="0"/>
              <a:t>2023/6/28</a:t>
            </a:fld>
            <a:endParaRPr lang="zh-CN" altLang="en-US"/>
          </a:p>
        </p:txBody>
      </p:sp>
      <p:sp>
        <p:nvSpPr>
          <p:cNvPr id="6" name="Footer Placeholder 5">
            <a:extLst>
              <a:ext uri="{FF2B5EF4-FFF2-40B4-BE49-F238E27FC236}">
                <a16:creationId xmlns:a16="http://schemas.microsoft.com/office/drawing/2014/main" id="{AE40A4DC-1445-2C07-45B2-63ECFC5D32F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BA2F120-0799-AF52-37E1-68DDABEDAAE1}"/>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745067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ADE7-9D9C-797A-82E1-0D96B854C6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BD8A6DCE-09D9-FA61-8723-B341F4A44C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7E0DBD56-7A73-8917-3FE6-3B54638DF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9DDD92-C031-C960-437E-4C7DFAB9A462}"/>
              </a:ext>
            </a:extLst>
          </p:cNvPr>
          <p:cNvSpPr>
            <a:spLocks noGrp="1"/>
          </p:cNvSpPr>
          <p:nvPr>
            <p:ph type="dt" sz="half" idx="10"/>
          </p:nvPr>
        </p:nvSpPr>
        <p:spPr/>
        <p:txBody>
          <a:bodyPr/>
          <a:lstStyle/>
          <a:p>
            <a:fld id="{71C2489D-A850-44E1-9147-3D7F15E0B7FC}" type="datetimeFigureOut">
              <a:rPr lang="zh-CN" altLang="en-US" smtClean="0"/>
              <a:t>2023/6/28</a:t>
            </a:fld>
            <a:endParaRPr lang="zh-CN" altLang="en-US"/>
          </a:p>
        </p:txBody>
      </p:sp>
      <p:sp>
        <p:nvSpPr>
          <p:cNvPr id="6" name="Footer Placeholder 5">
            <a:extLst>
              <a:ext uri="{FF2B5EF4-FFF2-40B4-BE49-F238E27FC236}">
                <a16:creationId xmlns:a16="http://schemas.microsoft.com/office/drawing/2014/main" id="{A9673D0F-73B1-9D00-3E1B-776932B777F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4A7C095-C66F-FCE0-3C04-A38B66D9ADFB}"/>
              </a:ext>
            </a:extLst>
          </p:cNvPr>
          <p:cNvSpPr>
            <a:spLocks noGrp="1"/>
          </p:cNvSpPr>
          <p:nvPr>
            <p:ph type="sldNum" sz="quarter" idx="12"/>
          </p:nvPr>
        </p:nvSpPr>
        <p:spPr/>
        <p:txBody>
          <a:body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4120924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558809-C9EE-EBDC-A7E4-2434D222EB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8CA5B478-A479-BC79-AAFC-9F716E91E0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7ACE700E-14A7-7AC1-01CF-4FEDBB1D22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C2489D-A850-44E1-9147-3D7F15E0B7FC}" type="datetimeFigureOut">
              <a:rPr lang="zh-CN" altLang="en-US" smtClean="0"/>
              <a:t>2023/6/28</a:t>
            </a:fld>
            <a:endParaRPr lang="zh-CN" altLang="en-US"/>
          </a:p>
        </p:txBody>
      </p:sp>
      <p:sp>
        <p:nvSpPr>
          <p:cNvPr id="5" name="Footer Placeholder 4">
            <a:extLst>
              <a:ext uri="{FF2B5EF4-FFF2-40B4-BE49-F238E27FC236}">
                <a16:creationId xmlns:a16="http://schemas.microsoft.com/office/drawing/2014/main" id="{6C1286BC-DB4B-29B5-F55E-3807C2C641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D7018209-E21F-30A2-FC51-5C7D0561F7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1E7BD0-57C1-4784-9F02-83E559E278C1}" type="slidenum">
              <a:rPr lang="zh-CN" altLang="en-US" smtClean="0"/>
              <a:t>‹#›</a:t>
            </a:fld>
            <a:endParaRPr lang="zh-CN" altLang="en-US"/>
          </a:p>
        </p:txBody>
      </p:sp>
    </p:spTree>
    <p:extLst>
      <p:ext uri="{BB962C8B-B14F-4D97-AF65-F5344CB8AC3E}">
        <p14:creationId xmlns:p14="http://schemas.microsoft.com/office/powerpoint/2010/main" val="35008668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3.png"/><Relationship Id="rId5" Type="http://schemas.openxmlformats.org/officeDocument/2006/relationships/image" Target="../media/image130.png"/><Relationship Id="rId10"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80.png"/><Relationship Id="rId7" Type="http://schemas.openxmlformats.org/officeDocument/2006/relationships/image" Target="../media/image190.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28.png"/><Relationship Id="rId5" Type="http://schemas.openxmlformats.org/officeDocument/2006/relationships/image" Target="../media/image111.png"/><Relationship Id="rId10" Type="http://schemas.openxmlformats.org/officeDocument/2006/relationships/image" Target="../media/image220.png"/><Relationship Id="rId9" Type="http://schemas.openxmlformats.org/officeDocument/2006/relationships/image" Target="../media/image210.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qiskit.org/ecosystem/machine-learning/index.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ibm.com/quantum/qiskit-runtime" TargetMode="External"/><Relationship Id="rId5" Type="http://schemas.openxmlformats.org/officeDocument/2006/relationships/hyperlink" Target="https://atos.net/en/lp/myqlm" TargetMode="External"/><Relationship Id="rId4" Type="http://schemas.openxmlformats.org/officeDocument/2006/relationships/hyperlink" Target="https://pennylane.ai/"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jpeg"/><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0.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96983" y="2352222"/>
            <a:ext cx="10761980" cy="769441"/>
          </a:xfrm>
          <a:prstGeom prst="rect">
            <a:avLst/>
          </a:prstGeom>
          <a:noFill/>
        </p:spPr>
        <p:txBody>
          <a:bodyPr wrap="square" rtlCol="0">
            <a:spAutoFit/>
          </a:bodyPr>
          <a:lstStyle/>
          <a:p>
            <a:pPr algn="ctr"/>
            <a:r>
              <a:rPr lang="en-US" altLang="zh-CN" sz="4400" dirty="0">
                <a:solidFill>
                  <a:schemeClr val="tx1">
                    <a:lumMod val="85000"/>
                    <a:lumOff val="15000"/>
                  </a:schemeClr>
                </a:solidFill>
                <a:effectLst>
                  <a:outerShdw blurRad="38100" dist="38100" dir="2700000" algn="tl">
                    <a:srgbClr val="000000">
                      <a:alpha val="43137"/>
                    </a:srgbClr>
                  </a:outerShdw>
                </a:effectLst>
                <a:latin typeface="Microsoft Tai Le" panose="020B0502040204020203" charset="0"/>
                <a:ea typeface="微软简老宋" charset="0"/>
                <a:cs typeface="Microsoft Tai Le" panose="020B0502040204020203" charset="0"/>
                <a:sym typeface="+mn-ea"/>
              </a:rPr>
              <a:t>Quantum Machine Learning</a:t>
            </a:r>
          </a:p>
        </p:txBody>
      </p:sp>
    </p:spTree>
    <p:extLst>
      <p:ext uri="{BB962C8B-B14F-4D97-AF65-F5344CB8AC3E}">
        <p14:creationId xmlns:p14="http://schemas.microsoft.com/office/powerpoint/2010/main" val="74724356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1710" y="11847"/>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6744700" cy="5032375"/>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Postulate 1: State Space</a:t>
                </a:r>
                <a:endParaRPr lang="en-US" altLang="zh-CN" dirty="0"/>
              </a:p>
              <a:p>
                <a:pPr lvl="1"/>
                <a:r>
                  <a:rPr lang="en-US" altLang="zh-CN" dirty="0"/>
                  <a:t>A probabilistic mixture of states (quantum mixture) is described by a </a:t>
                </a:r>
                <a:r>
                  <a:rPr lang="en-US" altLang="zh-CN" dirty="0">
                    <a:solidFill>
                      <a:srgbClr val="FF0000"/>
                    </a:solidFill>
                  </a:rPr>
                  <a:t>mixed state </a:t>
                </a:r>
                <a14:m>
                  <m:oMath xmlns:m="http://schemas.openxmlformats.org/officeDocument/2006/math">
                    <m:r>
                      <a:rPr lang="en-US" altLang="zh-CN" b="0" i="1" smtClean="0">
                        <a:solidFill>
                          <a:schemeClr val="tx1"/>
                        </a:solidFill>
                        <a:latin typeface="Cambria Math" panose="02040503050406030204" pitchFamily="18" charset="0"/>
                      </a:rPr>
                      <m:t>𝜌</m:t>
                    </m:r>
                  </m:oMath>
                </a14:m>
                <a:r>
                  <a:rPr lang="en-US" altLang="zh-CN" dirty="0"/>
                  <a:t>, also called a</a:t>
                </a:r>
                <a:r>
                  <a:rPr lang="en-US" altLang="zh-CN" dirty="0">
                    <a:solidFill>
                      <a:srgbClr val="FF0000"/>
                    </a:solidFill>
                  </a:rPr>
                  <a:t> density matrix </a:t>
                </a:r>
              </a:p>
              <a:p>
                <a:pPr lvl="2"/>
                <a14:m>
                  <m:oMath xmlns:m="http://schemas.openxmlformats.org/officeDocument/2006/math">
                    <m:r>
                      <a:rPr lang="en-US" altLang="zh-CN" i="1" dirty="0" smtClean="0">
                        <a:latin typeface="Cambria Math" panose="02040503050406030204" pitchFamily="18" charset="0"/>
                      </a:rPr>
                      <m:t>𝜌</m:t>
                    </m:r>
                    <m:r>
                      <a:rPr lang="en-US" altLang="zh-CN" b="0" i="1" dirty="0" smtClean="0">
                        <a:latin typeface="Cambria Math" panose="02040503050406030204" pitchFamily="18" charset="0"/>
                      </a:rPr>
                      <m:t>=</m:t>
                    </m:r>
                    <m:nary>
                      <m:naryPr>
                        <m:chr m:val="∑"/>
                        <m:subHide m:val="on"/>
                        <m:supHide m:val="on"/>
                        <m:ctrlPr>
                          <a:rPr lang="en-US" altLang="zh-CN" b="0" i="1" dirty="0" smtClean="0">
                            <a:latin typeface="Cambria Math" panose="02040503050406030204" pitchFamily="18" charset="0"/>
                          </a:rPr>
                        </m:ctrlPr>
                      </m:naryPr>
                      <m:sub/>
                      <m:sup/>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𝛼</m:t>
                            </m:r>
                          </m:e>
                          <m:sub>
                            <m:r>
                              <a:rPr lang="en-US" altLang="zh-CN" b="0" i="1" dirty="0" smtClean="0">
                                <a:latin typeface="Cambria Math" panose="02040503050406030204" pitchFamily="18" charset="0"/>
                              </a:rPr>
                              <m:t>𝑖</m:t>
                            </m:r>
                          </m:sub>
                        </m:sSub>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𝜓</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𝜓</m:t>
                            </m:r>
                          </m:e>
                          <m:sub>
                            <m:r>
                              <a:rPr lang="en-US" altLang="zh-CN" i="1" dirty="0">
                                <a:latin typeface="Cambria Math" panose="02040503050406030204" pitchFamily="18" charset="0"/>
                              </a:rPr>
                              <m:t>𝑖</m:t>
                            </m:r>
                          </m:sub>
                        </m:sSub>
                        <m:r>
                          <a:rPr lang="en-US" altLang="zh-CN" b="0" i="1" dirty="0" smtClean="0">
                            <a:latin typeface="Cambria Math" panose="02040503050406030204" pitchFamily="18" charset="0"/>
                          </a:rPr>
                          <m:t>|</m:t>
                        </m:r>
                      </m:e>
                    </m:nary>
                  </m:oMath>
                </a14:m>
                <a:r>
                  <a:rPr lang="en-US" altLang="zh-CN" dirty="0"/>
                  <a:t>,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=1</m:t>
                    </m:r>
                  </m:oMath>
                </a14:m>
                <a:endParaRPr lang="en-US" altLang="zh-CN" dirty="0"/>
              </a:p>
              <a:p>
                <a:pPr lvl="2"/>
                <a14:m>
                  <m:oMath xmlns:m="http://schemas.openxmlformats.org/officeDocument/2006/math">
                    <m:r>
                      <a:rPr lang="en-US" altLang="zh-CN" i="1" dirty="0">
                        <a:latin typeface="Cambria Math" panose="02040503050406030204" pitchFamily="18" charset="0"/>
                      </a:rPr>
                      <m:t>𝜌</m:t>
                    </m:r>
                  </m:oMath>
                </a14:m>
                <a:r>
                  <a:rPr lang="en-US" altLang="zh-CN" dirty="0"/>
                  <a:t> is a positive semi-definite matrix with unit trace</a:t>
                </a:r>
              </a:p>
              <a:p>
                <a:pPr lvl="2"/>
                <a:endParaRPr lang="en-US" altLang="zh-CN" sz="1800" dirty="0"/>
              </a:p>
              <a:p>
                <a:pPr lvl="1"/>
                <a:r>
                  <a:rPr lang="en-US" altLang="zh-CN" dirty="0"/>
                  <a:t>A density matrix uniquely defines a quantum probability distribution (Gleason’s Theorem)</a:t>
                </a:r>
              </a:p>
              <a:p>
                <a:pPr lvl="1"/>
                <a:endParaRPr lang="en-US" altLang="zh-CN" sz="2000" dirty="0"/>
              </a:p>
              <a:p>
                <a:pPr lvl="1"/>
                <a:r>
                  <a:rPr lang="en-US" altLang="zh-CN" dirty="0"/>
                  <a:t>A density matrix represents a general single quantum state</a:t>
                </a:r>
              </a:p>
              <a:p>
                <a:pPr lvl="2"/>
                <a:r>
                  <a:rPr lang="en-US" altLang="zh-CN" sz="1800" dirty="0"/>
                  <a:t>A pure state </a:t>
                </a:r>
                <a14:m>
                  <m:oMath xmlns:m="http://schemas.openxmlformats.org/officeDocument/2006/math">
                    <m:d>
                      <m:dPr>
                        <m:begChr m:val="|"/>
                        <m:endChr m:val="〉"/>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𝜓</m:t>
                            </m:r>
                          </m:e>
                          <m:sub>
                            <m:r>
                              <a:rPr lang="en-US" altLang="zh-CN" sz="1800" i="1" dirty="0">
                                <a:latin typeface="Cambria Math" panose="02040503050406030204" pitchFamily="18" charset="0"/>
                              </a:rPr>
                              <m:t>𝑖</m:t>
                            </m:r>
                          </m:sub>
                        </m:sSub>
                      </m:e>
                    </m:d>
                  </m:oMath>
                </a14:m>
                <a:r>
                  <a:rPr lang="en-US" altLang="zh-CN" sz="1800" dirty="0"/>
                  <a:t> can be recast to a density matrix </a:t>
                </a:r>
                <a14:m>
                  <m:oMath xmlns:m="http://schemas.openxmlformats.org/officeDocument/2006/math">
                    <m:r>
                      <a:rPr lang="en-US" altLang="zh-CN" sz="1800" i="1" dirty="0" smtClean="0">
                        <a:latin typeface="Cambria Math" panose="02040503050406030204" pitchFamily="18" charset="0"/>
                      </a:rPr>
                      <m:t>𝜌</m:t>
                    </m:r>
                    <m:r>
                      <a:rPr lang="en-US" altLang="zh-CN" sz="1800" b="0" i="1" dirty="0" smtClean="0">
                        <a:latin typeface="Cambria Math" panose="02040503050406030204" pitchFamily="18" charset="0"/>
                      </a:rPr>
                      <m:t>=</m:t>
                    </m:r>
                    <m:d>
                      <m:dPr>
                        <m:begChr m:val="|"/>
                        <m:endChr m:val="〉"/>
                        <m:ctrlPr>
                          <a:rPr lang="en-US" altLang="zh-CN"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𝜓</m:t>
                            </m:r>
                          </m:e>
                          <m:sub>
                            <m:r>
                              <a:rPr lang="en-US" altLang="zh-CN" sz="1800" i="1" dirty="0">
                                <a:latin typeface="Cambria Math" panose="02040503050406030204" pitchFamily="18" charset="0"/>
                              </a:rPr>
                              <m:t>𝑖</m:t>
                            </m:r>
                          </m:sub>
                        </m:sSub>
                      </m:e>
                    </m:d>
                    <m:r>
                      <a:rPr lang="en-US" altLang="zh-CN" sz="1800" i="1" dirty="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𝜓</m:t>
                        </m:r>
                      </m:e>
                      <m:sub>
                        <m:r>
                          <a:rPr lang="en-US" altLang="zh-CN" sz="1800" i="1" dirty="0">
                            <a:latin typeface="Cambria Math" panose="02040503050406030204" pitchFamily="18" charset="0"/>
                          </a:rPr>
                          <m:t>𝑖</m:t>
                        </m:r>
                      </m:sub>
                    </m:sSub>
                    <m:r>
                      <a:rPr lang="en-US" altLang="zh-CN" sz="1800" i="1" dirty="0">
                        <a:latin typeface="Cambria Math" panose="02040503050406030204" pitchFamily="18" charset="0"/>
                      </a:rPr>
                      <m:t>|</m:t>
                    </m:r>
                  </m:oMath>
                </a14:m>
                <a:endParaRPr lang="en-US" altLang="zh-CN" sz="1800" dirty="0"/>
              </a:p>
              <a:p>
                <a:pPr lvl="1"/>
                <a:endParaRPr lang="en-US" altLang="zh-CN" dirty="0"/>
              </a:p>
              <a:p>
                <a:pPr lvl="1"/>
                <a:endParaRPr lang="en-US" altLang="zh-CN" sz="2200" dirty="0"/>
              </a:p>
              <a:p>
                <a:pPr lvl="3"/>
                <a:endParaRPr lang="en-US" altLang="zh-CN" sz="1600" dirty="0"/>
              </a:p>
              <a:p>
                <a:pPr lvl="2"/>
                <a:endParaRPr lang="en-US" altLang="zh-CN" dirty="0">
                  <a:solidFill>
                    <a:schemeClr val="tx1"/>
                  </a:solidFill>
                </a:endParaRPr>
              </a:p>
              <a:p>
                <a:pPr lvl="3"/>
                <a:endParaRPr lang="en-US" altLang="zh-CN" sz="1600" dirty="0">
                  <a:solidFill>
                    <a:srgbClr val="FF0000"/>
                  </a:solidFill>
                </a:endParaRPr>
              </a:p>
              <a:p>
                <a:pPr lvl="3"/>
                <a:endParaRPr lang="en-US" altLang="zh-CN" sz="1600" dirty="0">
                  <a:solidFill>
                    <a:srgbClr val="FF0000"/>
                  </a:solidFill>
                </a:endParaRP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6744700" cy="5032375"/>
              </a:xfrm>
              <a:blipFill>
                <a:blip r:embed="rId3"/>
                <a:stretch>
                  <a:fillRect l="-1692" t="-2015"/>
                </a:stretch>
              </a:blipFill>
            </p:spPr>
            <p:txBody>
              <a:bodyPr/>
              <a:lstStyle/>
              <a:p>
                <a:r>
                  <a:rPr lang="en-SE">
                    <a:noFill/>
                  </a:rPr>
                  <a:t> </a:t>
                </a:r>
              </a:p>
            </p:txBody>
          </p:sp>
        </mc:Fallback>
      </mc:AlternateContent>
      <p:grpSp>
        <p:nvGrpSpPr>
          <p:cNvPr id="18" name="Group 18"/>
          <p:cNvGrpSpPr/>
          <p:nvPr/>
        </p:nvGrpSpPr>
        <p:grpSpPr>
          <a:xfrm>
            <a:off x="8083724" y="2547084"/>
            <a:ext cx="3806835" cy="4035665"/>
            <a:chOff x="0" y="0"/>
            <a:chExt cx="3806834" cy="4035663"/>
          </a:xfrm>
        </p:grpSpPr>
        <p:grpSp>
          <p:nvGrpSpPr>
            <p:cNvPr id="19" name="Group 21"/>
            <p:cNvGrpSpPr/>
            <p:nvPr/>
          </p:nvGrpSpPr>
          <p:grpSpPr>
            <a:xfrm>
              <a:off x="0" y="74251"/>
              <a:ext cx="3806835" cy="3961413"/>
              <a:chOff x="0" y="0"/>
              <a:chExt cx="3806834" cy="3961411"/>
            </a:xfrm>
          </p:grpSpPr>
          <mc:AlternateContent xmlns:mc="http://schemas.openxmlformats.org/markup-compatibility/2006" xmlns:a14="http://schemas.microsoft.com/office/drawing/2010/main">
            <mc:Choice Requires="a14">
              <p:sp>
                <p:nvSpPr>
                  <p:cNvPr id="21" name="TextBox 24"/>
                  <p:cNvSpPr txBox="1"/>
                  <p:nvPr/>
                </p:nvSpPr>
                <p:spPr>
                  <a:xfrm>
                    <a:off x="3382560" y="1971799"/>
                    <a:ext cx="424275" cy="459158"/>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1</m:t>
                                  </m:r>
                                </m:sub>
                              </m:sSub>
                            </m:e>
                          </m:d>
                        </m:oMath>
                      </m:oMathPara>
                    </a14:m>
                    <a:endParaRPr sz="2400"/>
                  </a:p>
                </p:txBody>
              </p:sp>
            </mc:Choice>
            <mc:Fallback xmlns="">
              <p:sp>
                <p:nvSpPr>
                  <p:cNvPr id="277" name="TextBox 24"/>
                  <p:cNvSpPr txBox="1">
                    <a:spLocks noRot="1" noChangeAspect="1" noMove="1" noResize="1" noEditPoints="1" noAdjustHandles="1" noChangeArrowheads="1" noChangeShapeType="1" noTextEdit="1"/>
                  </p:cNvSpPr>
                  <p:nvPr/>
                </p:nvSpPr>
                <p:spPr>
                  <a:xfrm>
                    <a:off x="3382560" y="1971799"/>
                    <a:ext cx="424275" cy="459158"/>
                  </a:xfrm>
                  <a:prstGeom prst="rect">
                    <a:avLst/>
                  </a:prstGeom>
                  <a:blipFill rotWithShape="1">
                    <a:blip r:embed="rId4"/>
                    <a:stretch>
                      <a:fillRect r="-10000"/>
                    </a:stretch>
                  </a:blipFill>
                  <a:ln w="12700" cap="flat">
                    <a:noFill/>
                    <a:miter lim="400000"/>
                  </a:ln>
                  <a:effectLst/>
                </p:spPr>
                <p:txBody>
                  <a:bodyPr/>
                  <a:lstStyle/>
                  <a:p>
                    <a:r>
                      <a:rPr lang="zh-CN" altLang="en-US">
                        <a:noFill/>
                      </a:rPr>
                      <a:t> </a:t>
                    </a:r>
                  </a:p>
                </p:txBody>
              </p:sp>
            </mc:Fallback>
          </mc:AlternateContent>
          <p:grpSp>
            <p:nvGrpSpPr>
              <p:cNvPr id="22" name="Group 36"/>
              <p:cNvGrpSpPr/>
              <p:nvPr/>
            </p:nvGrpSpPr>
            <p:grpSpPr>
              <a:xfrm>
                <a:off x="0" y="0"/>
                <a:ext cx="3351042" cy="3961412"/>
                <a:chOff x="0" y="0"/>
                <a:chExt cx="3351041" cy="3961411"/>
              </a:xfrm>
            </p:grpSpPr>
            <p:sp>
              <p:nvSpPr>
                <p:cNvPr id="23" name="直接箭头连接符 6"/>
                <p:cNvSpPr/>
                <p:nvPr/>
              </p:nvSpPr>
              <p:spPr>
                <a:xfrm flipV="1">
                  <a:off x="1675522" y="351524"/>
                  <a:ext cx="1" cy="360988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nvGrpSpPr>
                <p:cNvPr id="24" name="Group 38"/>
                <p:cNvGrpSpPr/>
                <p:nvPr/>
              </p:nvGrpSpPr>
              <p:grpSpPr>
                <a:xfrm>
                  <a:off x="0" y="0"/>
                  <a:ext cx="3351042" cy="3961410"/>
                  <a:chOff x="0" y="0"/>
                  <a:chExt cx="3351041" cy="3961409"/>
                </a:xfrm>
              </p:grpSpPr>
              <p:sp>
                <p:nvSpPr>
                  <p:cNvPr id="25" name="直接箭头连接符 10"/>
                  <p:cNvSpPr/>
                  <p:nvPr/>
                </p:nvSpPr>
                <p:spPr>
                  <a:xfrm>
                    <a:off x="0" y="2156467"/>
                    <a:ext cx="3351042"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26" name="Oval 53"/>
                  <p:cNvSpPr/>
                  <p:nvPr/>
                </p:nvSpPr>
                <p:spPr>
                  <a:xfrm>
                    <a:off x="0" y="351523"/>
                    <a:ext cx="3351042" cy="360988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27" name="TextBox 31"/>
                      <p:cNvSpPr txBox="1"/>
                      <p:nvPr/>
                    </p:nvSpPr>
                    <p:spPr>
                      <a:xfrm>
                        <a:off x="2581601" y="0"/>
                        <a:ext cx="270054" cy="19934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𝐻</m:t>
                              </m:r>
                            </m:oMath>
                          </m:oMathPara>
                        </a14:m>
                        <a:endParaRPr sz="2400"/>
                      </a:p>
                    </p:txBody>
                  </p:sp>
                </mc:Choice>
                <mc:Fallback xmlns="">
                  <p:sp>
                    <p:nvSpPr>
                      <p:cNvPr id="281" name="TextBox 31"/>
                      <p:cNvSpPr txBox="1">
                        <a:spLocks noRot="1" noChangeAspect="1" noMove="1" noResize="1" noEditPoints="1" noAdjustHandles="1" noChangeArrowheads="1" noChangeShapeType="1" noTextEdit="1"/>
                      </p:cNvSpPr>
                      <p:nvPr/>
                    </p:nvSpPr>
                    <p:spPr>
                      <a:xfrm>
                        <a:off x="2581601" y="0"/>
                        <a:ext cx="270054" cy="199340"/>
                      </a:xfrm>
                      <a:prstGeom prst="rect">
                        <a:avLst/>
                      </a:prstGeom>
                      <a:blipFill rotWithShape="1">
                        <a:blip r:embed="rId5"/>
                        <a:stretch>
                          <a:fillRect l="-34091" r="-27273" b="-96970"/>
                        </a:stretch>
                      </a:blipFill>
                      <a:ln w="12700" cap="flat">
                        <a:noFill/>
                        <a:miter lim="400000"/>
                      </a:ln>
                      <a:effectLst/>
                    </p:spPr>
                    <p:txBody>
                      <a:bodyPr/>
                      <a:lstStyle/>
                      <a:p>
                        <a:r>
                          <a:rPr lang="zh-CN" altLang="en-US">
                            <a:noFill/>
                          </a:rPr>
                          <a:t> </a:t>
                        </a:r>
                      </a:p>
                    </p:txBody>
                  </p:sp>
                </mc:Fallback>
              </mc:AlternateContent>
            </p:grpSp>
          </p:grpSp>
        </p:grpSp>
        <mc:AlternateContent xmlns:mc="http://schemas.openxmlformats.org/markup-compatibility/2006" xmlns:a14="http://schemas.microsoft.com/office/drawing/2010/main">
          <mc:Choice Requires="a14">
            <p:sp>
              <p:nvSpPr>
                <p:cNvPr id="20" name="TextBox 23"/>
                <p:cNvSpPr txBox="1"/>
                <p:nvPr/>
              </p:nvSpPr>
              <p:spPr>
                <a:xfrm>
                  <a:off x="1471160" y="0"/>
                  <a:ext cx="424275" cy="459157"/>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2</m:t>
                                </m:r>
                              </m:sub>
                            </m:sSub>
                          </m:e>
                        </m:d>
                      </m:oMath>
                    </m:oMathPara>
                  </a14:m>
                  <a:endParaRPr sz="2400" dirty="0"/>
                </a:p>
              </p:txBody>
            </p:sp>
          </mc:Choice>
          <mc:Fallback xmlns="">
            <p:sp>
              <p:nvSpPr>
                <p:cNvPr id="285" name="TextBox 23"/>
                <p:cNvSpPr txBox="1">
                  <a:spLocks noRot="1" noChangeAspect="1" noMove="1" noResize="1" noEditPoints="1" noAdjustHandles="1" noChangeArrowheads="1" noChangeShapeType="1" noTextEdit="1"/>
                </p:cNvSpPr>
                <p:nvPr/>
              </p:nvSpPr>
              <p:spPr>
                <a:xfrm>
                  <a:off x="1471160" y="0"/>
                  <a:ext cx="424275" cy="459157"/>
                </a:xfrm>
                <a:prstGeom prst="rect">
                  <a:avLst/>
                </a:prstGeom>
                <a:blipFill rotWithShape="1">
                  <a:blip r:embed="rId6"/>
                  <a:stretch>
                    <a:fillRect r="-12857"/>
                  </a:stretch>
                </a:blipFill>
                <a:ln w="12700" cap="flat">
                  <a:noFill/>
                  <a:miter lim="400000"/>
                </a:ln>
                <a:effectLst/>
              </p:spPr>
              <p:txBody>
                <a:bodyPr/>
                <a:lstStyle/>
                <a:p>
                  <a:r>
                    <a:rPr lang="zh-CN" altLang="en-US">
                      <a:noFill/>
                    </a:rPr>
                    <a:t> </a:t>
                  </a:r>
                </a:p>
              </p:txBody>
            </p:sp>
          </mc:Fallback>
        </mc:AlternateContent>
      </p:grpSp>
      <p:sp>
        <p:nvSpPr>
          <p:cNvPr id="28" name="Oval 54"/>
          <p:cNvSpPr/>
          <p:nvPr/>
        </p:nvSpPr>
        <p:spPr>
          <a:xfrm rot="9411322" flipV="1">
            <a:off x="8319154" y="4157329"/>
            <a:ext cx="2880181" cy="1240947"/>
          </a:xfrm>
          <a:prstGeom prst="ellipse">
            <a:avLst/>
          </a:prstGeom>
          <a:ln w="19050">
            <a:solidFill>
              <a:srgbClr val="FF0000"/>
            </a:solidFill>
            <a:miter/>
          </a:ln>
        </p:spPr>
        <p:txBody>
          <a:bodyPr lIns="45719" rIns="45719" anchor="ctr"/>
          <a:lstStyle/>
          <a:p>
            <a:pPr>
              <a:defRPr>
                <a:solidFill>
                  <a:srgbClr val="FF0000"/>
                </a:solidFill>
                <a:latin typeface="Arial"/>
                <a:ea typeface="Arial"/>
                <a:cs typeface="Arial"/>
                <a:sym typeface="Arial"/>
              </a:defRPr>
            </a:pPr>
            <a:endParaRPr/>
          </a:p>
        </p:txBody>
      </p:sp>
      <p:sp>
        <p:nvSpPr>
          <p:cNvPr id="29" name="直接箭头连接符 8"/>
          <p:cNvSpPr/>
          <p:nvPr/>
        </p:nvSpPr>
        <p:spPr>
          <a:xfrm flipV="1">
            <a:off x="8435060" y="4211771"/>
            <a:ext cx="2648370" cy="1132065"/>
          </a:xfrm>
          <a:prstGeom prst="line">
            <a:avLst/>
          </a:prstGeom>
          <a:ln w="19050">
            <a:solidFill>
              <a:srgbClr val="FF0000"/>
            </a:solidFill>
            <a:prstDash val="lgDashDot"/>
          </a:ln>
        </p:spPr>
        <p:txBody>
          <a:bodyPr lIns="45719" rIns="45719"/>
          <a:lstStyle/>
          <a:p>
            <a:pPr>
              <a:defRPr>
                <a:solidFill>
                  <a:srgbClr val="FF2600"/>
                </a:solidFill>
              </a:defRPr>
            </a:pPr>
            <a:endParaRPr/>
          </a:p>
        </p:txBody>
      </p:sp>
      <p:sp>
        <p:nvSpPr>
          <p:cNvPr id="30" name="直接箭头连接符 8"/>
          <p:cNvSpPr/>
          <p:nvPr/>
        </p:nvSpPr>
        <p:spPr>
          <a:xfrm>
            <a:off x="9515364" y="4207269"/>
            <a:ext cx="487760" cy="1141069"/>
          </a:xfrm>
          <a:prstGeom prst="line">
            <a:avLst/>
          </a:prstGeom>
          <a:ln w="19050">
            <a:solidFill>
              <a:srgbClr val="FF0000"/>
            </a:solidFill>
            <a:prstDash val="lgDashDot"/>
          </a:ln>
        </p:spPr>
        <p:txBody>
          <a:bodyPr lIns="45719" rIns="45719"/>
          <a:lstStyle/>
          <a:p>
            <a:pPr>
              <a:defRPr>
                <a:solidFill>
                  <a:srgbClr val="FF2600"/>
                </a:solidFill>
              </a:defRPr>
            </a:pPr>
            <a:endParaRPr/>
          </a:p>
        </p:txBody>
      </p:sp>
      <mc:AlternateContent xmlns:mc="http://schemas.openxmlformats.org/markup-compatibility/2006" xmlns:a14="http://schemas.microsoft.com/office/drawing/2010/main">
        <mc:Choice Requires="a14">
          <p:sp>
            <p:nvSpPr>
              <p:cNvPr id="31" name="TextBox 38"/>
              <p:cNvSpPr txBox="1"/>
              <p:nvPr/>
            </p:nvSpPr>
            <p:spPr>
              <a:xfrm>
                <a:off x="8783373" y="4105478"/>
                <a:ext cx="205120" cy="30777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000" i="1">
                          <a:solidFill>
                            <a:srgbClr val="000000"/>
                          </a:solidFill>
                          <a:latin typeface="Cambria Math" panose="02040503050406030204" pitchFamily="18" charset="0"/>
                        </a:rPr>
                        <m:t>𝜌</m:t>
                      </m:r>
                    </m:oMath>
                  </m:oMathPara>
                </a14:m>
                <a:endParaRPr sz="2000" dirty="0"/>
              </a:p>
            </p:txBody>
          </p:sp>
        </mc:Choice>
        <mc:Fallback xmlns="">
          <p:sp>
            <p:nvSpPr>
              <p:cNvPr id="31" name="TextBox 38"/>
              <p:cNvSpPr txBox="1">
                <a:spLocks noRot="1" noChangeAspect="1" noMove="1" noResize="1" noEditPoints="1" noAdjustHandles="1" noChangeArrowheads="1" noChangeShapeType="1" noTextEdit="1"/>
              </p:cNvSpPr>
              <p:nvPr/>
            </p:nvSpPr>
            <p:spPr>
              <a:xfrm>
                <a:off x="8783373" y="4105478"/>
                <a:ext cx="205120" cy="307777"/>
              </a:xfrm>
              <a:prstGeom prst="rect">
                <a:avLst/>
              </a:prstGeom>
              <a:blipFill rotWithShape="0">
                <a:blip r:embed="rId7"/>
                <a:stretch>
                  <a:fillRect l="-30303" r="-33333" b="-23529"/>
                </a:stretch>
              </a:blipFill>
              <a:ln w="12700">
                <a:miter lim="400000"/>
              </a:ln>
            </p:spPr>
            <p:txBody>
              <a:bodyPr/>
              <a:lstStyle/>
              <a:p>
                <a:r>
                  <a:rPr lang="zh-CN" altLang="en-US">
                    <a:noFill/>
                  </a:rPr>
                  <a:t> </a:t>
                </a:r>
              </a:p>
            </p:txBody>
          </p:sp>
        </mc:Fallback>
      </mc:AlternateContent>
      <p:grpSp>
        <p:nvGrpSpPr>
          <p:cNvPr id="32" name="组合 4"/>
          <p:cNvGrpSpPr/>
          <p:nvPr/>
        </p:nvGrpSpPr>
        <p:grpSpPr>
          <a:xfrm>
            <a:off x="8526913" y="1423935"/>
            <a:ext cx="512920" cy="990046"/>
            <a:chOff x="-1" y="0"/>
            <a:chExt cx="512919" cy="990044"/>
          </a:xfrm>
        </p:grpSpPr>
        <p:grpSp>
          <p:nvGrpSpPr>
            <p:cNvPr id="33" name="Can 174"/>
            <p:cNvGrpSpPr/>
            <p:nvPr/>
          </p:nvGrpSpPr>
          <p:grpSpPr>
            <a:xfrm>
              <a:off x="-2" y="-1"/>
              <a:ext cx="512921" cy="990046"/>
              <a:chOff x="-1" y="0"/>
              <a:chExt cx="512919" cy="990044"/>
            </a:xfrm>
          </p:grpSpPr>
          <p:sp>
            <p:nvSpPr>
              <p:cNvPr id="37" name="Shape"/>
              <p:cNvSpPr/>
              <p:nvPr/>
            </p:nvSpPr>
            <p:spPr>
              <a:xfrm>
                <a:off x="-2" y="-1"/>
                <a:ext cx="512921" cy="990046"/>
              </a:xfrm>
              <a:custGeom>
                <a:avLst/>
                <a:gdLst/>
                <a:ahLst/>
                <a:cxnLst>
                  <a:cxn ang="0">
                    <a:pos x="wd2" y="hd2"/>
                  </a:cxn>
                  <a:cxn ang="5400000">
                    <a:pos x="wd2" y="hd2"/>
                  </a:cxn>
                  <a:cxn ang="10800000">
                    <a:pos x="wd2" y="hd2"/>
                  </a:cxn>
                  <a:cxn ang="16200000">
                    <a:pos x="wd2" y="hd2"/>
                  </a:cxn>
                </a:cxnLst>
                <a:rect l="0" t="0" r="r" b="b"/>
                <a:pathLst>
                  <a:path w="21600" h="21600" extrusionOk="0">
                    <a:moveTo>
                      <a:pt x="0" y="1399"/>
                    </a:moveTo>
                    <a:cubicBezTo>
                      <a:pt x="0" y="626"/>
                      <a:pt x="4835" y="0"/>
                      <a:pt x="10800" y="0"/>
                    </a:cubicBezTo>
                    <a:cubicBezTo>
                      <a:pt x="16765" y="0"/>
                      <a:pt x="21600" y="626"/>
                      <a:pt x="21600" y="1399"/>
                    </a:cubicBezTo>
                    <a:lnTo>
                      <a:pt x="21600" y="20201"/>
                    </a:lnTo>
                    <a:cubicBezTo>
                      <a:pt x="21600" y="20974"/>
                      <a:pt x="16765" y="21600"/>
                      <a:pt x="10800" y="21600"/>
                    </a:cubicBezTo>
                    <a:cubicBezTo>
                      <a:pt x="4835" y="21600"/>
                      <a:pt x="0" y="20974"/>
                      <a:pt x="0" y="20201"/>
                    </a:cubicBezTo>
                    <a:close/>
                  </a:path>
                </a:pathLst>
              </a:custGeom>
              <a:solidFill>
                <a:srgbClr val="D9D9D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8" name="Oval"/>
              <p:cNvSpPr/>
              <p:nvPr/>
            </p:nvSpPr>
            <p:spPr>
              <a:xfrm>
                <a:off x="-1" y="-1"/>
                <a:ext cx="512920" cy="128231"/>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9" name="Line"/>
              <p:cNvSpPr/>
              <p:nvPr/>
            </p:nvSpPr>
            <p:spPr>
              <a:xfrm>
                <a:off x="-2" y="-1"/>
                <a:ext cx="512920" cy="990046"/>
              </a:xfrm>
              <a:custGeom>
                <a:avLst/>
                <a:gdLst/>
                <a:ahLst/>
                <a:cxnLst>
                  <a:cxn ang="0">
                    <a:pos x="wd2" y="hd2"/>
                  </a:cxn>
                  <a:cxn ang="5400000">
                    <a:pos x="wd2" y="hd2"/>
                  </a:cxn>
                  <a:cxn ang="10800000">
                    <a:pos x="wd2" y="hd2"/>
                  </a:cxn>
                  <a:cxn ang="16200000">
                    <a:pos x="wd2" y="hd2"/>
                  </a:cxn>
                </a:cxnLst>
                <a:rect l="0" t="0" r="r" b="b"/>
                <a:pathLst>
                  <a:path w="21600" h="21600" extrusionOk="0">
                    <a:moveTo>
                      <a:pt x="21600" y="1399"/>
                    </a:moveTo>
                    <a:cubicBezTo>
                      <a:pt x="21600" y="2171"/>
                      <a:pt x="16765" y="2798"/>
                      <a:pt x="10800" y="2798"/>
                    </a:cubicBezTo>
                    <a:cubicBezTo>
                      <a:pt x="4835" y="2798"/>
                      <a:pt x="0" y="2171"/>
                      <a:pt x="0" y="1399"/>
                    </a:cubicBezTo>
                    <a:cubicBezTo>
                      <a:pt x="0" y="626"/>
                      <a:pt x="4835" y="0"/>
                      <a:pt x="10800" y="0"/>
                    </a:cubicBezTo>
                    <a:cubicBezTo>
                      <a:pt x="16765" y="0"/>
                      <a:pt x="21600" y="626"/>
                      <a:pt x="21600" y="1399"/>
                    </a:cubicBezTo>
                    <a:lnTo>
                      <a:pt x="21600" y="20201"/>
                    </a:lnTo>
                    <a:cubicBezTo>
                      <a:pt x="21600" y="20974"/>
                      <a:pt x="16765" y="21600"/>
                      <a:pt x="10800" y="21600"/>
                    </a:cubicBezTo>
                    <a:cubicBezTo>
                      <a:pt x="4835" y="21600"/>
                      <a:pt x="0" y="20974"/>
                      <a:pt x="0" y="20201"/>
                    </a:cubicBezTo>
                    <a:lnTo>
                      <a:pt x="0" y="1399"/>
                    </a:lnTo>
                  </a:path>
                </a:pathLst>
              </a:custGeom>
              <a:no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sp>
          <p:nvSpPr>
            <p:cNvPr id="34" name="Flowchart: Connector 176"/>
            <p:cNvSpPr/>
            <p:nvPr/>
          </p:nvSpPr>
          <p:spPr>
            <a:xfrm>
              <a:off x="256477" y="232051"/>
              <a:ext cx="182525" cy="160522"/>
            </a:xfrm>
            <a:prstGeom prst="ellipse">
              <a:avLst/>
            </a:prstGeom>
            <a:solidFill>
              <a:schemeClr val="accent2"/>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5" name="Flowchart: Connector 177"/>
            <p:cNvSpPr/>
            <p:nvPr/>
          </p:nvSpPr>
          <p:spPr>
            <a:xfrm>
              <a:off x="72029" y="495132"/>
              <a:ext cx="182525" cy="160523"/>
            </a:xfrm>
            <a:prstGeom prst="ellipse">
              <a:avLst/>
            </a:prstGeom>
            <a:solidFill>
              <a:schemeClr val="accent6"/>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sp>
          <p:nvSpPr>
            <p:cNvPr id="36" name="Flowchart: Connector 178"/>
            <p:cNvSpPr/>
            <p:nvPr/>
          </p:nvSpPr>
          <p:spPr>
            <a:xfrm>
              <a:off x="277627" y="746168"/>
              <a:ext cx="182525" cy="160521"/>
            </a:xfrm>
            <a:prstGeom prst="ellipse">
              <a:avLst/>
            </a:prstGeom>
            <a:solidFill>
              <a:srgbClr val="00B05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endParaRPr/>
            </a:p>
          </p:txBody>
        </p:sp>
      </p:grpSp>
      <p:grpSp>
        <p:nvGrpSpPr>
          <p:cNvPr id="40" name="组合 5"/>
          <p:cNvGrpSpPr/>
          <p:nvPr/>
        </p:nvGrpSpPr>
        <p:grpSpPr>
          <a:xfrm>
            <a:off x="9647486" y="1645990"/>
            <a:ext cx="556406" cy="507913"/>
            <a:chOff x="0" y="0"/>
            <a:chExt cx="556405" cy="507911"/>
          </a:xfrm>
        </p:grpSpPr>
        <p:sp>
          <p:nvSpPr>
            <p:cNvPr id="41" name="Pie 68"/>
            <p:cNvSpPr/>
            <p:nvPr/>
          </p:nvSpPr>
          <p:spPr>
            <a:xfrm rot="9945386">
              <a:off x="112429" y="226410"/>
              <a:ext cx="421771" cy="233199"/>
            </a:xfrm>
            <a:custGeom>
              <a:avLst/>
              <a:gdLst/>
              <a:ahLst/>
              <a:cxnLst>
                <a:cxn ang="0">
                  <a:pos x="wd2" y="hd2"/>
                </a:cxn>
                <a:cxn ang="5400000">
                  <a:pos x="wd2" y="hd2"/>
                </a:cxn>
                <a:cxn ang="10800000">
                  <a:pos x="wd2" y="hd2"/>
                </a:cxn>
                <a:cxn ang="16200000">
                  <a:pos x="wd2" y="hd2"/>
                </a:cxn>
              </a:cxnLst>
              <a:rect l="0" t="0" r="r" b="b"/>
              <a:pathLst>
                <a:path w="21600" h="19603" extrusionOk="0">
                  <a:moveTo>
                    <a:pt x="0" y="14975"/>
                  </a:moveTo>
                  <a:lnTo>
                    <a:pt x="0" y="14975"/>
                  </a:lnTo>
                  <a:cubicBezTo>
                    <a:pt x="1557" y="4458"/>
                    <a:pt x="8014" y="-1997"/>
                    <a:pt x="14422" y="559"/>
                  </a:cubicBezTo>
                  <a:cubicBezTo>
                    <a:pt x="17373" y="1736"/>
                    <a:pt x="19940" y="4715"/>
                    <a:pt x="21600" y="8889"/>
                  </a:cubicBezTo>
                  <a:lnTo>
                    <a:pt x="11602" y="19603"/>
                  </a:lnTo>
                  <a:close/>
                </a:path>
              </a:pathLst>
            </a:custGeom>
            <a:solidFill>
              <a:schemeClr val="accent2"/>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2600"/>
                  </a:solidFill>
                </a:defRPr>
              </a:pPr>
              <a:endParaRPr/>
            </a:p>
          </p:txBody>
        </p:sp>
        <p:sp>
          <p:nvSpPr>
            <p:cNvPr id="42" name="Pie 69"/>
            <p:cNvSpPr/>
            <p:nvPr/>
          </p:nvSpPr>
          <p:spPr>
            <a:xfrm rot="20011631">
              <a:off x="42076" y="130922"/>
              <a:ext cx="233150" cy="243621"/>
            </a:xfrm>
            <a:custGeom>
              <a:avLst/>
              <a:gdLst/>
              <a:ahLst/>
              <a:cxnLst>
                <a:cxn ang="0">
                  <a:pos x="wd2" y="hd2"/>
                </a:cxn>
                <a:cxn ang="5400000">
                  <a:pos x="wd2" y="hd2"/>
                </a:cxn>
                <a:cxn ang="10800000">
                  <a:pos x="wd2" y="hd2"/>
                </a:cxn>
                <a:cxn ang="16200000">
                  <a:pos x="wd2" y="hd2"/>
                </a:cxn>
              </a:cxnLst>
              <a:rect l="0" t="0" r="r" b="b"/>
              <a:pathLst>
                <a:path w="20168" h="21600" extrusionOk="0">
                  <a:moveTo>
                    <a:pt x="1412" y="21600"/>
                  </a:moveTo>
                  <a:lnTo>
                    <a:pt x="1412" y="21600"/>
                  </a:lnTo>
                  <a:cubicBezTo>
                    <a:pt x="-1432" y="14225"/>
                    <a:pt x="91" y="5833"/>
                    <a:pt x="5332" y="0"/>
                  </a:cubicBezTo>
                  <a:lnTo>
                    <a:pt x="20168" y="14003"/>
                  </a:lnTo>
                  <a:close/>
                </a:path>
              </a:pathLst>
            </a:custGeom>
            <a:solidFill>
              <a:schemeClr val="accent6"/>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2600"/>
                  </a:solidFill>
                </a:defRPr>
              </a:pPr>
              <a:endParaRPr/>
            </a:p>
          </p:txBody>
        </p:sp>
        <p:sp>
          <p:nvSpPr>
            <p:cNvPr id="43" name="Pie 70"/>
            <p:cNvSpPr/>
            <p:nvPr/>
          </p:nvSpPr>
          <p:spPr>
            <a:xfrm rot="5400000">
              <a:off x="166480" y="-111816"/>
              <a:ext cx="233206" cy="456837"/>
            </a:xfrm>
            <a:custGeom>
              <a:avLst/>
              <a:gdLst/>
              <a:ahLst/>
              <a:cxnLst>
                <a:cxn ang="0">
                  <a:pos x="wd2" y="hd2"/>
                </a:cxn>
                <a:cxn ang="5400000">
                  <a:pos x="wd2" y="hd2"/>
                </a:cxn>
                <a:cxn ang="10800000">
                  <a:pos x="wd2" y="hd2"/>
                </a:cxn>
                <a:cxn ang="16200000">
                  <a:pos x="wd2" y="hd2"/>
                </a:cxn>
              </a:cxnLst>
              <a:rect l="0" t="0" r="r" b="b"/>
              <a:pathLst>
                <a:path w="19375" h="21600" extrusionOk="0">
                  <a:moveTo>
                    <a:pt x="13916" y="21600"/>
                  </a:moveTo>
                  <a:cubicBezTo>
                    <a:pt x="3651" y="19884"/>
                    <a:pt x="-2225" y="13758"/>
                    <a:pt x="790" y="7917"/>
                  </a:cubicBezTo>
                  <a:cubicBezTo>
                    <a:pt x="3213" y="3223"/>
                    <a:pt x="10780" y="0"/>
                    <a:pt x="19375" y="0"/>
                  </a:cubicBezTo>
                  <a:lnTo>
                    <a:pt x="19375" y="11024"/>
                  </a:lnTo>
                  <a:close/>
                </a:path>
              </a:pathLst>
            </a:custGeom>
            <a:solidFill>
              <a:srgbClr val="00B05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2600"/>
                  </a:solidFill>
                </a:defRPr>
              </a:pPr>
              <a:endParaRPr/>
            </a:p>
          </p:txBody>
        </p:sp>
      </p:grpSp>
      <p:sp>
        <p:nvSpPr>
          <p:cNvPr id="44" name="TextBox 43"/>
          <p:cNvSpPr txBox="1"/>
          <p:nvPr/>
        </p:nvSpPr>
        <p:spPr>
          <a:xfrm>
            <a:off x="9216067" y="1744897"/>
            <a:ext cx="289932"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a:t>
            </a:r>
          </a:p>
        </p:txBody>
      </p:sp>
      <p:cxnSp>
        <p:nvCxnSpPr>
          <p:cNvPr id="46" name="直接箭头连接符 45"/>
          <p:cNvCxnSpPr/>
          <p:nvPr/>
        </p:nvCxnSpPr>
        <p:spPr>
          <a:xfrm flipV="1">
            <a:off x="9759248" y="3127248"/>
            <a:ext cx="683200" cy="165055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9759248" y="4777806"/>
            <a:ext cx="1568062" cy="56603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H="1" flipV="1">
            <a:off x="8702604" y="3392424"/>
            <a:ext cx="1056644" cy="138538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237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915"/>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5"/>
                <a:ext cx="5528989" cy="4848130"/>
              </a:xfrm>
            </p:spPr>
            <p:txBody>
              <a:bodyPr>
                <a:normAutofit fontScale="92500"/>
              </a:bodyPr>
              <a:lstStyle/>
              <a:p>
                <a:r>
                  <a:rPr lang="en-US" altLang="zh-CN" dirty="0"/>
                  <a:t>Postulate 2: Measurement</a:t>
                </a:r>
              </a:p>
              <a:p>
                <a:pPr lvl="1"/>
                <a:r>
                  <a:rPr lang="en-US" altLang="zh-CN" dirty="0"/>
                  <a:t>The process of measuring the quantity of a system is </a:t>
                </a:r>
                <a:r>
                  <a:rPr lang="en-US" altLang="zh-CN" dirty="0">
                    <a:solidFill>
                      <a:srgbClr val="FF0000"/>
                    </a:solidFill>
                  </a:rPr>
                  <a:t>Quantum Measurement </a:t>
                </a:r>
              </a:p>
              <a:p>
                <a:pPr marL="457200" lvl="1" indent="0">
                  <a:buNone/>
                </a:pPr>
                <a:endParaRPr lang="en-US" altLang="zh-CN" dirty="0"/>
              </a:p>
              <a:p>
                <a:pPr lvl="1"/>
                <a:r>
                  <a:rPr lang="en-US" altLang="zh-CN" dirty="0"/>
                  <a:t>A quantum measurement is described by an </a:t>
                </a:r>
                <a:r>
                  <a:rPr lang="en-US" altLang="zh-CN" dirty="0">
                    <a:solidFill>
                      <a:srgbClr val="FF0000"/>
                    </a:solidFill>
                  </a:rPr>
                  <a:t>observable </a:t>
                </a:r>
                <a14:m>
                  <m:oMath xmlns:m="http://schemas.openxmlformats.org/officeDocument/2006/math">
                    <m:acc>
                      <m:accPr>
                        <m:chr m:val="̂"/>
                        <m:ctrlPr>
                          <a:rPr lang="en-US" altLang="zh-CN" b="0" i="1" smtClean="0">
                            <a:latin typeface="Cambria Math" panose="02040503050406030204" pitchFamily="18" charset="0"/>
                          </a:rPr>
                        </m:ctrlPr>
                      </m:accPr>
                      <m:e>
                        <m:r>
                          <a:rPr lang="en-US" altLang="zh-CN" i="1">
                            <a:latin typeface="Cambria Math" panose="02040503050406030204" pitchFamily="18" charset="0"/>
                          </a:rPr>
                          <m:t>𝑂</m:t>
                        </m:r>
                      </m:e>
                    </m:acc>
                  </m:oMath>
                </a14:m>
                <a:r>
                  <a:rPr lang="en-US" altLang="zh-CN" dirty="0"/>
                  <a:t> </a:t>
                </a:r>
              </a:p>
              <a:p>
                <a:pPr lvl="2"/>
                <a:r>
                  <a:rPr lang="en-US" altLang="zh-CN" dirty="0"/>
                  <a:t>A set of orthogonal eigenstates </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oMath>
                </a14:m>
                <a:endParaRPr lang="en-US" altLang="zh-CN" b="0" dirty="0"/>
              </a:p>
              <a:p>
                <a:pPr lvl="2"/>
                <a:r>
                  <a:rPr lang="en-US" altLang="zh-CN" dirty="0"/>
                  <a:t>A set of eigenvalues </a:t>
                </a:r>
                <a14:m>
                  <m:oMath xmlns:m="http://schemas.openxmlformats.org/officeDocument/2006/math">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𝑅</m:t>
                    </m:r>
                    <m:r>
                      <a:rPr lang="en-US" altLang="zh-CN" i="1">
                        <a:latin typeface="Cambria Math" panose="02040503050406030204" pitchFamily="18" charset="0"/>
                      </a:rPr>
                      <m:t>}</m:t>
                    </m:r>
                  </m:oMath>
                </a14:m>
                <a:r>
                  <a:rPr lang="en-US" altLang="zh-CN" dirty="0"/>
                  <a:t> (i.e. observed values)	</a:t>
                </a:r>
              </a:p>
              <a:p>
                <a:pPr marL="914400" lvl="2" indent="0">
                  <a:buNone/>
                </a:pPr>
                <a:endParaRPr lang="en-US" altLang="zh-CN" sz="2400" dirty="0"/>
              </a:p>
              <a:p>
                <a:pPr lvl="1"/>
                <a:r>
                  <a:rPr lang="en-US" altLang="zh-CN" dirty="0"/>
                  <a:t>The system </a:t>
                </a:r>
                <a:r>
                  <a:rPr lang="en-US" altLang="zh-CN" dirty="0">
                    <a:solidFill>
                      <a:srgbClr val="FF0000"/>
                    </a:solidFill>
                  </a:rPr>
                  <a:t>collapses </a:t>
                </a:r>
                <a:r>
                  <a:rPr lang="en-US" altLang="zh-CN" dirty="0"/>
                  <a:t>onto one eigenstate </a:t>
                </a:r>
                <a14:m>
                  <m:oMath xmlns:m="http://schemas.openxmlformats.org/officeDocument/2006/math">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i="1">
                                <a:latin typeface="Cambria Math" panose="02040503050406030204" pitchFamily="18" charset="0"/>
                              </a:rPr>
                              <m:t>𝑖</m:t>
                            </m:r>
                          </m:sub>
                        </m:sSub>
                      </m:e>
                    </m:d>
                  </m:oMath>
                </a14:m>
                <a:r>
                  <a:rPr lang="en-US" altLang="zh-CN" dirty="0"/>
                  <a:t>, and the system takes the value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i="1">
                            <a:latin typeface="Cambria Math" panose="02040503050406030204" pitchFamily="18" charset="0"/>
                          </a:rPr>
                          <m:t>𝑖</m:t>
                        </m:r>
                      </m:sub>
                    </m:sSub>
                  </m:oMath>
                </a14:m>
                <a:r>
                  <a:rPr lang="en-US" altLang="zh-CN" dirty="0"/>
                  <a:t> at probability </a:t>
                </a:r>
                <a:endParaRPr lang="en-US" altLang="zh-CN" b="0" i="1" dirty="0">
                  <a:latin typeface="Cambria Math" panose="02040503050406030204" pitchFamily="18" charset="0"/>
                </a:endParaRPr>
              </a:p>
              <a:p>
                <a:pPr marL="457200" lvl="1" indent="0">
                  <a:buNone/>
                </a:pPr>
                <a14:m>
                  <m:oMathPara xmlns:m="http://schemas.openxmlformats.org/officeDocument/2006/math">
                    <m:oMathParaPr>
                      <m:jc m:val="center"/>
                    </m:oMathParaPr>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𝑝</m:t>
                          </m:r>
                        </m:e>
                        <m:sub>
                          <m:r>
                            <a:rPr lang="en-US" altLang="zh-CN" sz="2200" b="0" i="1" smtClean="0">
                              <a:latin typeface="Cambria Math" panose="02040503050406030204" pitchFamily="18" charset="0"/>
                            </a:rPr>
                            <m:t>𝑖</m:t>
                          </m:r>
                        </m:sub>
                      </m:sSub>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𝑡𝑟</m:t>
                      </m:r>
                      <m:d>
                        <m:dPr>
                          <m:endChr m:val="〉"/>
                          <m:ctrlPr>
                            <a:rPr lang="en-US" altLang="zh-CN" sz="2200" b="0" i="1" smtClean="0">
                              <a:latin typeface="Cambria Math" panose="02040503050406030204" pitchFamily="18" charset="0"/>
                            </a:rPr>
                          </m:ctrlPr>
                        </m:dPr>
                        <m:e>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𝜌</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𝛼</m:t>
                              </m:r>
                            </m:e>
                            <m:sub>
                              <m:r>
                                <a:rPr lang="en-US" altLang="zh-CN" sz="2200" i="1">
                                  <a:latin typeface="Cambria Math" panose="02040503050406030204" pitchFamily="18" charset="0"/>
                                </a:rPr>
                                <m:t>𝑖</m:t>
                              </m:r>
                            </m:sub>
                          </m:sSub>
                        </m:e>
                      </m:d>
                      <m:r>
                        <a:rPr lang="en-US" altLang="zh-CN" sz="2200" b="0" i="1" smtClean="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b="0" i="1" smtClean="0">
                              <a:latin typeface="Cambria Math" panose="02040503050406030204" pitchFamily="18" charset="0"/>
                            </a:rPr>
                            <m:t>𝛼</m:t>
                          </m:r>
                        </m:e>
                        <m:sub>
                          <m:r>
                            <a:rPr lang="en-US" altLang="zh-CN" sz="2200" i="1">
                              <a:latin typeface="Cambria Math" panose="02040503050406030204" pitchFamily="18" charset="0"/>
                            </a:rPr>
                            <m:t>𝑖</m:t>
                          </m:r>
                        </m:sub>
                      </m:sSub>
                      <m:r>
                        <a:rPr lang="en-US" altLang="zh-CN" sz="2200" b="0" i="1" smtClean="0">
                          <a:latin typeface="Cambria Math" panose="02040503050406030204" pitchFamily="18" charset="0"/>
                        </a:rPr>
                        <m:t>|)</m:t>
                      </m:r>
                    </m:oMath>
                  </m:oMathPara>
                </a14:m>
                <a:endParaRPr lang="en-US" altLang="zh-CN" sz="2200" dirty="0"/>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5"/>
                <a:ext cx="5528989" cy="4848130"/>
              </a:xfrm>
              <a:blipFill>
                <a:blip r:embed="rId2"/>
                <a:stretch>
                  <a:fillRect l="-1602" t="-1828" r="-2288"/>
                </a:stretch>
              </a:blipFill>
            </p:spPr>
            <p:txBody>
              <a:bodyPr/>
              <a:lstStyle/>
              <a:p>
                <a:r>
                  <a:rPr lang="en-SE">
                    <a:noFill/>
                  </a:rPr>
                  <a:t> </a:t>
                </a:r>
              </a:p>
            </p:txBody>
          </p:sp>
        </mc:Fallback>
      </mc:AlternateContent>
      <p:grpSp>
        <p:nvGrpSpPr>
          <p:cNvPr id="5" name="组合 4"/>
          <p:cNvGrpSpPr/>
          <p:nvPr/>
        </p:nvGrpSpPr>
        <p:grpSpPr>
          <a:xfrm>
            <a:off x="6910549" y="1881981"/>
            <a:ext cx="4239346" cy="4035665"/>
            <a:chOff x="6910549" y="1881981"/>
            <a:chExt cx="4239346" cy="4035665"/>
          </a:xfrm>
        </p:grpSpPr>
        <p:sp>
          <p:nvSpPr>
            <p:cNvPr id="45" name="直接箭头连接符 8"/>
            <p:cNvSpPr/>
            <p:nvPr/>
          </p:nvSpPr>
          <p:spPr>
            <a:xfrm flipH="1">
              <a:off x="7468361" y="4122561"/>
              <a:ext cx="1549363" cy="688133"/>
            </a:xfrm>
            <a:prstGeom prst="line">
              <a:avLst/>
            </a:prstGeom>
            <a:ln w="19050">
              <a:solidFill>
                <a:srgbClr val="FF0000"/>
              </a:solidFill>
              <a:tailEnd type="triangle"/>
            </a:ln>
          </p:spPr>
          <p:txBody>
            <a:bodyPr lIns="45719" rIns="45719"/>
            <a:lstStyle/>
            <a:p>
              <a:pPr>
                <a:defRPr>
                  <a:solidFill>
                    <a:srgbClr val="FF2600"/>
                  </a:solidFill>
                </a:defRPr>
              </a:pPr>
              <a:endParaRPr/>
            </a:p>
          </p:txBody>
        </p:sp>
        <p:grpSp>
          <p:nvGrpSpPr>
            <p:cNvPr id="46" name="Group 18"/>
            <p:cNvGrpSpPr/>
            <p:nvPr/>
          </p:nvGrpSpPr>
          <p:grpSpPr>
            <a:xfrm>
              <a:off x="7343060" y="1881981"/>
              <a:ext cx="3806835" cy="4035665"/>
              <a:chOff x="0" y="0"/>
              <a:chExt cx="3806834" cy="4035663"/>
            </a:xfrm>
          </p:grpSpPr>
          <p:grpSp>
            <p:nvGrpSpPr>
              <p:cNvPr id="47" name="Group 21"/>
              <p:cNvGrpSpPr/>
              <p:nvPr/>
            </p:nvGrpSpPr>
            <p:grpSpPr>
              <a:xfrm>
                <a:off x="0" y="74251"/>
                <a:ext cx="3806835" cy="3961413"/>
                <a:chOff x="0" y="0"/>
                <a:chExt cx="3806834" cy="3961411"/>
              </a:xfrm>
            </p:grpSpPr>
            <mc:AlternateContent xmlns:mc="http://schemas.openxmlformats.org/markup-compatibility/2006" xmlns:a14="http://schemas.microsoft.com/office/drawing/2010/main">
              <mc:Choice Requires="a14">
                <p:sp>
                  <p:nvSpPr>
                    <p:cNvPr id="49" name="TextBox 47"/>
                    <p:cNvSpPr txBox="1"/>
                    <p:nvPr/>
                  </p:nvSpPr>
                  <p:spPr>
                    <a:xfrm>
                      <a:off x="3382560" y="1971799"/>
                      <a:ext cx="424275" cy="459158"/>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1</m:t>
                                    </m:r>
                                  </m:sub>
                                </m:sSub>
                              </m:e>
                            </m:d>
                          </m:oMath>
                        </m:oMathPara>
                      </a14:m>
                      <a:endParaRPr sz="2400"/>
                    </a:p>
                  </p:txBody>
                </p:sp>
              </mc:Choice>
              <mc:Fallback xmlns="">
                <p:sp>
                  <p:nvSpPr>
                    <p:cNvPr id="309" name="TextBox 47"/>
                    <p:cNvSpPr txBox="1">
                      <a:spLocks noRot="1" noChangeAspect="1" noMove="1" noResize="1" noEditPoints="1" noAdjustHandles="1" noChangeArrowheads="1" noChangeShapeType="1" noTextEdit="1"/>
                    </p:cNvSpPr>
                    <p:nvPr/>
                  </p:nvSpPr>
                  <p:spPr>
                    <a:xfrm>
                      <a:off x="3382560" y="1971799"/>
                      <a:ext cx="424275" cy="459158"/>
                    </a:xfrm>
                    <a:prstGeom prst="rect">
                      <a:avLst/>
                    </a:prstGeom>
                    <a:blipFill rotWithShape="1">
                      <a:blip r:embed="rId4"/>
                      <a:stretch>
                        <a:fillRect r="-10000"/>
                      </a:stretch>
                    </a:blipFill>
                    <a:ln w="12700" cap="flat">
                      <a:noFill/>
                      <a:miter lim="400000"/>
                    </a:ln>
                    <a:effectLst/>
                  </p:spPr>
                  <p:txBody>
                    <a:bodyPr/>
                    <a:lstStyle/>
                    <a:p>
                      <a:r>
                        <a:rPr lang="zh-CN" altLang="en-US">
                          <a:noFill/>
                        </a:rPr>
                        <a:t> </a:t>
                      </a:r>
                    </a:p>
                  </p:txBody>
                </p:sp>
              </mc:Fallback>
            </mc:AlternateContent>
            <p:grpSp>
              <p:nvGrpSpPr>
                <p:cNvPr id="50" name="Group 36"/>
                <p:cNvGrpSpPr/>
                <p:nvPr/>
              </p:nvGrpSpPr>
              <p:grpSpPr>
                <a:xfrm>
                  <a:off x="0" y="0"/>
                  <a:ext cx="3351042" cy="3961412"/>
                  <a:chOff x="0" y="0"/>
                  <a:chExt cx="3351041" cy="3961411"/>
                </a:xfrm>
              </p:grpSpPr>
              <p:sp>
                <p:nvSpPr>
                  <p:cNvPr id="51" name="直接箭头连接符 6"/>
                  <p:cNvSpPr/>
                  <p:nvPr/>
                </p:nvSpPr>
                <p:spPr>
                  <a:xfrm flipV="1">
                    <a:off x="1675522" y="351524"/>
                    <a:ext cx="1" cy="360988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nvGrpSpPr>
                  <p:cNvPr id="52" name="Group 38"/>
                  <p:cNvGrpSpPr/>
                  <p:nvPr/>
                </p:nvGrpSpPr>
                <p:grpSpPr>
                  <a:xfrm>
                    <a:off x="0" y="0"/>
                    <a:ext cx="3351042" cy="3961410"/>
                    <a:chOff x="0" y="0"/>
                    <a:chExt cx="3351041" cy="3961409"/>
                  </a:xfrm>
                </p:grpSpPr>
                <p:sp>
                  <p:nvSpPr>
                    <p:cNvPr id="53" name="直接箭头连接符 10"/>
                    <p:cNvSpPr/>
                    <p:nvPr/>
                  </p:nvSpPr>
                  <p:spPr>
                    <a:xfrm>
                      <a:off x="0" y="2156467"/>
                      <a:ext cx="3351042"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54" name="Oval 53"/>
                    <p:cNvSpPr/>
                    <p:nvPr/>
                  </p:nvSpPr>
                  <p:spPr>
                    <a:xfrm>
                      <a:off x="0" y="351523"/>
                      <a:ext cx="3351042" cy="360988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55" name="TextBox 53"/>
                        <p:cNvSpPr txBox="1"/>
                        <p:nvPr/>
                      </p:nvSpPr>
                      <p:spPr>
                        <a:xfrm>
                          <a:off x="2581601" y="0"/>
                          <a:ext cx="270054" cy="19934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𝐻</m:t>
                                </m:r>
                              </m:oMath>
                            </m:oMathPara>
                          </a14:m>
                          <a:endParaRPr sz="2400"/>
                        </a:p>
                      </p:txBody>
                    </p:sp>
                  </mc:Choice>
                  <mc:Fallback xmlns="">
                    <p:sp>
                      <p:nvSpPr>
                        <p:cNvPr id="313" name="TextBox 53"/>
                        <p:cNvSpPr txBox="1">
                          <a:spLocks noRot="1" noChangeAspect="1" noMove="1" noResize="1" noEditPoints="1" noAdjustHandles="1" noChangeArrowheads="1" noChangeShapeType="1" noTextEdit="1"/>
                        </p:cNvSpPr>
                        <p:nvPr/>
                      </p:nvSpPr>
                      <p:spPr>
                        <a:xfrm>
                          <a:off x="2581601" y="0"/>
                          <a:ext cx="270054" cy="199340"/>
                        </a:xfrm>
                        <a:prstGeom prst="rect">
                          <a:avLst/>
                        </a:prstGeom>
                        <a:blipFill rotWithShape="1">
                          <a:blip r:embed="rId5"/>
                          <a:stretch>
                            <a:fillRect l="-34091" r="-27273" b="-96970"/>
                          </a:stretch>
                        </a:blipFill>
                        <a:ln w="12700" cap="flat">
                          <a:noFill/>
                          <a:miter lim="400000"/>
                        </a:ln>
                        <a:effectLst/>
                      </p:spPr>
                      <p:txBody>
                        <a:bodyPr/>
                        <a:lstStyle/>
                        <a:p>
                          <a:r>
                            <a:rPr lang="zh-CN" altLang="en-US">
                              <a:noFill/>
                            </a:rPr>
                            <a:t> </a:t>
                          </a:r>
                        </a:p>
                      </p:txBody>
                    </p:sp>
                  </mc:Fallback>
                </mc:AlternateContent>
              </p:grpSp>
            </p:grpSp>
          </p:grpSp>
          <mc:AlternateContent xmlns:mc="http://schemas.openxmlformats.org/markup-compatibility/2006" xmlns:a14="http://schemas.microsoft.com/office/drawing/2010/main">
            <mc:Choice Requires="a14">
              <p:sp>
                <p:nvSpPr>
                  <p:cNvPr id="48" name="TextBox 46"/>
                  <p:cNvSpPr txBox="1"/>
                  <p:nvPr/>
                </p:nvSpPr>
                <p:spPr>
                  <a:xfrm>
                    <a:off x="1471160" y="0"/>
                    <a:ext cx="424275" cy="459157"/>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2</m:t>
                                  </m:r>
                                </m:sub>
                              </m:sSub>
                            </m:e>
                          </m:d>
                        </m:oMath>
                      </m:oMathPara>
                    </a14:m>
                    <a:endParaRPr sz="2400"/>
                  </a:p>
                </p:txBody>
              </p:sp>
            </mc:Choice>
            <mc:Fallback xmlns="">
              <p:sp>
                <p:nvSpPr>
                  <p:cNvPr id="317" name="TextBox 46"/>
                  <p:cNvSpPr txBox="1">
                    <a:spLocks noRot="1" noChangeAspect="1" noMove="1" noResize="1" noEditPoints="1" noAdjustHandles="1" noChangeArrowheads="1" noChangeShapeType="1" noTextEdit="1"/>
                  </p:cNvSpPr>
                  <p:nvPr/>
                </p:nvSpPr>
                <p:spPr>
                  <a:xfrm>
                    <a:off x="1471160" y="0"/>
                    <a:ext cx="424275" cy="459157"/>
                  </a:xfrm>
                  <a:prstGeom prst="rect">
                    <a:avLst/>
                  </a:prstGeom>
                  <a:blipFill rotWithShape="1">
                    <a:blip r:embed="rId6"/>
                    <a:stretch>
                      <a:fillRect r="-12857"/>
                    </a:stretch>
                  </a:blipFill>
                  <a:ln w="12700" cap="flat">
                    <a:noFill/>
                    <a:miter lim="400000"/>
                  </a:ln>
                  <a:effectLst/>
                </p:spPr>
                <p:txBody>
                  <a:bodyPr/>
                  <a:lstStyle/>
                  <a:p>
                    <a:r>
                      <a:rPr lang="zh-CN" altLang="en-US">
                        <a:noFill/>
                      </a:rPr>
                      <a:t> </a:t>
                    </a:r>
                  </a:p>
                </p:txBody>
              </p:sp>
            </mc:Fallback>
          </mc:AlternateContent>
        </p:grpSp>
        <p:sp>
          <p:nvSpPr>
            <p:cNvPr id="56" name="Oval 54"/>
            <p:cNvSpPr/>
            <p:nvPr/>
          </p:nvSpPr>
          <p:spPr>
            <a:xfrm rot="9411322" flipV="1">
              <a:off x="7578490" y="3492226"/>
              <a:ext cx="2880181" cy="1240947"/>
            </a:xfrm>
            <a:prstGeom prst="ellipse">
              <a:avLst/>
            </a:prstGeom>
            <a:ln w="19050">
              <a:solidFill>
                <a:srgbClr val="000000"/>
              </a:solidFill>
              <a:miter/>
            </a:ln>
          </p:spPr>
          <p:txBody>
            <a:bodyPr lIns="45719" rIns="45719" anchor="ctr"/>
            <a:lstStyle/>
            <a:p>
              <a:pPr>
                <a:defRPr>
                  <a:solidFill>
                    <a:srgbClr val="FF00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57" name="TextBox 57"/>
                <p:cNvSpPr txBox="1"/>
                <p:nvPr/>
              </p:nvSpPr>
              <p:spPr>
                <a:xfrm>
                  <a:off x="8042709" y="3440375"/>
                  <a:ext cx="245837" cy="3693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𝜌</m:t>
                        </m:r>
                      </m:oMath>
                    </m:oMathPara>
                  </a14:m>
                  <a:endParaRPr sz="2400" dirty="0"/>
                </a:p>
              </p:txBody>
            </p:sp>
          </mc:Choice>
          <mc:Fallback xmlns="">
            <p:sp>
              <p:nvSpPr>
                <p:cNvPr id="57" name="TextBox 57"/>
                <p:cNvSpPr txBox="1">
                  <a:spLocks noRot="1" noChangeAspect="1" noMove="1" noResize="1" noEditPoints="1" noAdjustHandles="1" noChangeArrowheads="1" noChangeShapeType="1" noTextEdit="1"/>
                </p:cNvSpPr>
                <p:nvPr/>
              </p:nvSpPr>
              <p:spPr>
                <a:xfrm>
                  <a:off x="8042709" y="3440375"/>
                  <a:ext cx="245837" cy="369332"/>
                </a:xfrm>
                <a:prstGeom prst="rect">
                  <a:avLst/>
                </a:prstGeom>
                <a:blipFill rotWithShape="0">
                  <a:blip r:embed="rId7"/>
                  <a:stretch>
                    <a:fillRect l="-29268" r="-26829" b="-24590"/>
                  </a:stretch>
                </a:blipFill>
                <a:ln w="12700">
                  <a:miter lim="400000"/>
                </a:ln>
              </p:spPr>
              <p:txBody>
                <a:bodyPr/>
                <a:lstStyle/>
                <a:p>
                  <a:r>
                    <a:rPr lang="zh-CN" altLang="en-US">
                      <a:noFill/>
                    </a:rPr>
                    <a:t> </a:t>
                  </a:r>
                </a:p>
              </p:txBody>
            </p:sp>
          </mc:Fallback>
        </mc:AlternateContent>
        <p:sp>
          <p:nvSpPr>
            <p:cNvPr id="58" name="直接箭头连接符 8"/>
            <p:cNvSpPr/>
            <p:nvPr/>
          </p:nvSpPr>
          <p:spPr>
            <a:xfrm flipH="1" flipV="1">
              <a:off x="8369622" y="2417896"/>
              <a:ext cx="648102" cy="1704662"/>
            </a:xfrm>
            <a:prstGeom prst="line">
              <a:avLst/>
            </a:prstGeom>
            <a:ln w="19050">
              <a:solidFill>
                <a:srgbClr val="FF0000"/>
              </a:solidFill>
              <a:tailEnd type="triangle"/>
            </a:ln>
          </p:spPr>
          <p:txBody>
            <a:bodyPr lIns="45719" rIns="45719"/>
            <a:lstStyle/>
            <a:p>
              <a:pPr>
                <a:defRPr>
                  <a:solidFill>
                    <a:srgbClr val="FF2600"/>
                  </a:solidFill>
                </a:defRPr>
              </a:pPr>
              <a:endParaRPr/>
            </a:p>
          </p:txBody>
        </p:sp>
        <p:sp>
          <p:nvSpPr>
            <p:cNvPr id="59" name="Straight Connector 8"/>
            <p:cNvSpPr/>
            <p:nvPr/>
          </p:nvSpPr>
          <p:spPr>
            <a:xfrm flipH="1" flipV="1">
              <a:off x="8798674" y="3535680"/>
              <a:ext cx="219050" cy="596736"/>
            </a:xfrm>
            <a:prstGeom prst="line">
              <a:avLst/>
            </a:prstGeom>
            <a:ln w="22225">
              <a:solidFill>
                <a:srgbClr val="FFFF00"/>
              </a:solidFill>
            </a:ln>
          </p:spPr>
          <p:txBody>
            <a:bodyPr lIns="45719" rIns="45719"/>
            <a:lstStyle/>
            <a:p>
              <a:pPr>
                <a:defRPr>
                  <a:solidFill>
                    <a:srgbClr val="FF2600"/>
                  </a:solidFill>
                </a:defRPr>
              </a:pPr>
              <a:endParaRPr/>
            </a:p>
          </p:txBody>
        </p:sp>
        <p:sp>
          <p:nvSpPr>
            <p:cNvPr id="60" name="Straight Connector 31"/>
            <p:cNvSpPr/>
            <p:nvPr/>
          </p:nvSpPr>
          <p:spPr>
            <a:xfrm flipH="1">
              <a:off x="7706360" y="4122560"/>
              <a:ext cx="1311364" cy="583619"/>
            </a:xfrm>
            <a:prstGeom prst="line">
              <a:avLst/>
            </a:prstGeom>
            <a:ln w="22225">
              <a:solidFill>
                <a:srgbClr val="FFFF00"/>
              </a:solidFill>
            </a:ln>
          </p:spPr>
          <p:txBody>
            <a:bodyPr lIns="45719" rIns="45719"/>
            <a:lstStyle/>
            <a:p>
              <a:pPr>
                <a:defRPr>
                  <a:solidFill>
                    <a:srgbClr val="FF2600"/>
                  </a:solidFill>
                </a:defRPr>
              </a:pPr>
              <a:endParaRPr/>
            </a:p>
          </p:txBody>
        </p:sp>
        <mc:AlternateContent xmlns:mc="http://schemas.openxmlformats.org/markup-compatibility/2006" xmlns:a14="http://schemas.microsoft.com/office/drawing/2010/main">
          <mc:Choice Requires="a14">
            <p:sp>
              <p:nvSpPr>
                <p:cNvPr id="61" name="TextBox 62"/>
                <p:cNvSpPr txBox="1"/>
                <p:nvPr/>
              </p:nvSpPr>
              <p:spPr>
                <a:xfrm>
                  <a:off x="8688977" y="3650287"/>
                  <a:ext cx="174723" cy="158125"/>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1800" i="1">
                                <a:solidFill>
                                  <a:srgbClr val="000000"/>
                                </a:solidFill>
                                <a:latin typeface="Cambria Math" panose="02040503050406030204" pitchFamily="18" charset="0"/>
                              </a:rPr>
                            </m:ctrlPr>
                          </m:sSubPr>
                          <m:e>
                            <m:r>
                              <a:rPr sz="1800" i="1">
                                <a:solidFill>
                                  <a:srgbClr val="000000"/>
                                </a:solidFill>
                                <a:latin typeface="Cambria Math" panose="02040503050406030204" pitchFamily="18" charset="0"/>
                              </a:rPr>
                              <m:t>𝑝</m:t>
                            </m:r>
                          </m:e>
                          <m:sub>
                            <m:r>
                              <a:rPr sz="1800" i="1">
                                <a:solidFill>
                                  <a:srgbClr val="000000"/>
                                </a:solidFill>
                                <a:latin typeface="Cambria Math" panose="02040503050406030204" pitchFamily="18" charset="0"/>
                              </a:rPr>
                              <m:t>1</m:t>
                            </m:r>
                          </m:sub>
                        </m:sSub>
                      </m:oMath>
                    </m:oMathPara>
                  </a14:m>
                  <a:endParaRPr dirty="0"/>
                </a:p>
              </p:txBody>
            </p:sp>
          </mc:Choice>
          <mc:Fallback xmlns="">
            <p:sp>
              <p:nvSpPr>
                <p:cNvPr id="61" name="TextBox 62"/>
                <p:cNvSpPr txBox="1">
                  <a:spLocks noRot="1" noChangeAspect="1" noMove="1" noResize="1" noEditPoints="1" noAdjustHandles="1" noChangeArrowheads="1" noChangeShapeType="1" noTextEdit="1"/>
                </p:cNvSpPr>
                <p:nvPr/>
              </p:nvSpPr>
              <p:spPr>
                <a:xfrm>
                  <a:off x="8688977" y="3650287"/>
                  <a:ext cx="174723" cy="158125"/>
                </a:xfrm>
                <a:prstGeom prst="rect">
                  <a:avLst/>
                </a:prstGeom>
                <a:blipFill rotWithShape="0">
                  <a:blip r:embed="rId8"/>
                  <a:stretch>
                    <a:fillRect l="-48276" r="-55172" b="-119231"/>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Box 63"/>
                <p:cNvSpPr txBox="1"/>
                <p:nvPr/>
              </p:nvSpPr>
              <p:spPr>
                <a:xfrm>
                  <a:off x="8105166" y="4134726"/>
                  <a:ext cx="192037" cy="158126"/>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sz="1800" i="1">
                                <a:solidFill>
                                  <a:srgbClr val="000000"/>
                                </a:solidFill>
                                <a:latin typeface="Cambria Math" panose="02040503050406030204" pitchFamily="18" charset="0"/>
                              </a:rPr>
                            </m:ctrlPr>
                          </m:sSubPr>
                          <m:e>
                            <m:r>
                              <a:rPr sz="1800" i="1">
                                <a:solidFill>
                                  <a:srgbClr val="000000"/>
                                </a:solidFill>
                                <a:latin typeface="Cambria Math" panose="02040503050406030204" pitchFamily="18" charset="0"/>
                              </a:rPr>
                              <m:t>𝑝</m:t>
                            </m:r>
                          </m:e>
                          <m:sub>
                            <m:r>
                              <a:rPr sz="1800" i="1">
                                <a:solidFill>
                                  <a:srgbClr val="000000"/>
                                </a:solidFill>
                                <a:latin typeface="Cambria Math" panose="02040503050406030204" pitchFamily="18" charset="0"/>
                              </a:rPr>
                              <m:t>2</m:t>
                            </m:r>
                          </m:sub>
                        </m:sSub>
                      </m:oMath>
                    </m:oMathPara>
                  </a14:m>
                  <a:endParaRPr/>
                </a:p>
              </p:txBody>
            </p:sp>
          </mc:Choice>
          <mc:Fallback xmlns="">
            <p:sp>
              <p:nvSpPr>
                <p:cNvPr id="62" name="TextBox 63"/>
                <p:cNvSpPr txBox="1">
                  <a:spLocks noRot="1" noChangeAspect="1" noMove="1" noResize="1" noEditPoints="1" noAdjustHandles="1" noChangeArrowheads="1" noChangeShapeType="1" noTextEdit="1"/>
                </p:cNvSpPr>
                <p:nvPr/>
              </p:nvSpPr>
              <p:spPr>
                <a:xfrm>
                  <a:off x="8105166" y="4134726"/>
                  <a:ext cx="192037" cy="158126"/>
                </a:xfrm>
                <a:prstGeom prst="rect">
                  <a:avLst/>
                </a:prstGeom>
                <a:blipFill rotWithShape="0">
                  <a:blip r:embed="rId9"/>
                  <a:stretch>
                    <a:fillRect l="-45161" r="-45161" b="-119231"/>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TextBox 64"/>
                <p:cNvSpPr txBox="1"/>
                <p:nvPr/>
              </p:nvSpPr>
              <p:spPr>
                <a:xfrm>
                  <a:off x="6910549" y="4797484"/>
                  <a:ext cx="590490" cy="307777"/>
                </a:xfrm>
                <a:prstGeom prst="rect">
                  <a:avLst/>
                </a:prstGeom>
                <a:ln w="12700">
                  <a:miter lim="400000"/>
                </a:ln>
              </p:spPr>
              <p:txBody>
                <a:bodyPr wrap="squar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000" i="1">
                                <a:solidFill>
                                  <a:srgbClr val="000000"/>
                                </a:solidFill>
                                <a:latin typeface="Cambria Math" panose="02040503050406030204" pitchFamily="18" charset="0"/>
                              </a:rPr>
                            </m:ctrlPr>
                          </m:dPr>
                          <m:e>
                            <m:sSub>
                              <m:sSubPr>
                                <m:ctrlPr>
                                  <a:rPr sz="2000" i="1">
                                    <a:solidFill>
                                      <a:srgbClr val="000000"/>
                                    </a:solidFill>
                                    <a:latin typeface="Cambria Math" panose="02040503050406030204" pitchFamily="18" charset="0"/>
                                  </a:rPr>
                                </m:ctrlPr>
                              </m:sSubPr>
                              <m:e>
                                <m:r>
                                  <a:rPr sz="2000" i="1">
                                    <a:solidFill>
                                      <a:srgbClr val="000000"/>
                                    </a:solidFill>
                                    <a:latin typeface="Cambria Math" panose="02040503050406030204" pitchFamily="18" charset="0"/>
                                  </a:rPr>
                                  <m:t>𝑣</m:t>
                                </m:r>
                              </m:e>
                              <m:sub>
                                <m:r>
                                  <a:rPr sz="2000" i="1">
                                    <a:solidFill>
                                      <a:srgbClr val="000000"/>
                                    </a:solidFill>
                                    <a:latin typeface="Cambria Math" panose="02040503050406030204" pitchFamily="18" charset="0"/>
                                  </a:rPr>
                                  <m:t>2</m:t>
                                </m:r>
                              </m:sub>
                            </m:sSub>
                          </m:e>
                        </m:d>
                      </m:oMath>
                    </m:oMathPara>
                  </a14:m>
                  <a:endParaRPr sz="3200" dirty="0"/>
                </a:p>
              </p:txBody>
            </p:sp>
          </mc:Choice>
          <mc:Fallback xmlns="">
            <p:sp>
              <p:nvSpPr>
                <p:cNvPr id="63" name="TextBox 64"/>
                <p:cNvSpPr txBox="1">
                  <a:spLocks noRot="1" noChangeAspect="1" noMove="1" noResize="1" noEditPoints="1" noAdjustHandles="1" noChangeArrowheads="1" noChangeShapeType="1" noTextEdit="1"/>
                </p:cNvSpPr>
                <p:nvPr/>
              </p:nvSpPr>
              <p:spPr>
                <a:xfrm>
                  <a:off x="6910549" y="4797484"/>
                  <a:ext cx="590490" cy="307777"/>
                </a:xfrm>
                <a:prstGeom prst="rect">
                  <a:avLst/>
                </a:prstGeom>
                <a:blipFill rotWithShape="0">
                  <a:blip r:embed="rId10"/>
                  <a:stretch>
                    <a:fillRect b="-16000"/>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TextBox 65"/>
                <p:cNvSpPr txBox="1"/>
                <p:nvPr/>
              </p:nvSpPr>
              <p:spPr>
                <a:xfrm>
                  <a:off x="7827727" y="2048566"/>
                  <a:ext cx="481735" cy="307777"/>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000" i="1">
                                <a:solidFill>
                                  <a:srgbClr val="000000"/>
                                </a:solidFill>
                                <a:latin typeface="Cambria Math" panose="02040503050406030204" pitchFamily="18" charset="0"/>
                              </a:rPr>
                            </m:ctrlPr>
                          </m:dPr>
                          <m:e>
                            <m:sSub>
                              <m:sSubPr>
                                <m:ctrlPr>
                                  <a:rPr sz="2000" i="1">
                                    <a:solidFill>
                                      <a:srgbClr val="000000"/>
                                    </a:solidFill>
                                    <a:latin typeface="Cambria Math" panose="02040503050406030204" pitchFamily="18" charset="0"/>
                                  </a:rPr>
                                </m:ctrlPr>
                              </m:sSubPr>
                              <m:e>
                                <m:r>
                                  <a:rPr sz="2000" i="1">
                                    <a:solidFill>
                                      <a:srgbClr val="000000"/>
                                    </a:solidFill>
                                    <a:latin typeface="Cambria Math" panose="02040503050406030204" pitchFamily="18" charset="0"/>
                                  </a:rPr>
                                  <m:t>𝑣</m:t>
                                </m:r>
                              </m:e>
                              <m:sub>
                                <m:r>
                                  <a:rPr sz="2000" i="1">
                                    <a:solidFill>
                                      <a:srgbClr val="000000"/>
                                    </a:solidFill>
                                    <a:latin typeface="Cambria Math" panose="02040503050406030204" pitchFamily="18" charset="0"/>
                                  </a:rPr>
                                  <m:t>1</m:t>
                                </m:r>
                              </m:sub>
                            </m:sSub>
                          </m:e>
                        </m:d>
                      </m:oMath>
                    </m:oMathPara>
                  </a14:m>
                  <a:endParaRPr sz="3600" dirty="0"/>
                </a:p>
              </p:txBody>
            </p:sp>
          </mc:Choice>
          <mc:Fallback xmlns="">
            <p:sp>
              <p:nvSpPr>
                <p:cNvPr id="64" name="TextBox 65"/>
                <p:cNvSpPr txBox="1">
                  <a:spLocks noRot="1" noChangeAspect="1" noMove="1" noResize="1" noEditPoints="1" noAdjustHandles="1" noChangeArrowheads="1" noChangeShapeType="1" noTextEdit="1"/>
                </p:cNvSpPr>
                <p:nvPr/>
              </p:nvSpPr>
              <p:spPr>
                <a:xfrm>
                  <a:off x="7827727" y="2048566"/>
                  <a:ext cx="481735" cy="307777"/>
                </a:xfrm>
                <a:prstGeom prst="rect">
                  <a:avLst/>
                </a:prstGeom>
                <a:blipFill rotWithShape="0">
                  <a:blip r:embed="rId11"/>
                  <a:stretch>
                    <a:fillRect b="-13725"/>
                  </a:stretch>
                </a:blipFill>
                <a:ln w="12700">
                  <a:miter lim="400000"/>
                </a:ln>
              </p:spPr>
              <p:txBody>
                <a:bodyPr/>
                <a:lstStyle/>
                <a:p>
                  <a:r>
                    <a:rPr lang="zh-CN" altLang="en-US">
                      <a:noFill/>
                    </a:rPr>
                    <a:t> </a:t>
                  </a:r>
                </a:p>
              </p:txBody>
            </p:sp>
          </mc:Fallback>
        </mc:AlternateContent>
      </p:grpSp>
    </p:spTree>
    <p:extLst>
      <p:ext uri="{BB962C8B-B14F-4D97-AF65-F5344CB8AC3E}">
        <p14:creationId xmlns:p14="http://schemas.microsoft.com/office/powerpoint/2010/main" val="275620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688"/>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199" y="1825624"/>
                <a:ext cx="6902192" cy="4612497"/>
              </a:xfrm>
            </p:spPr>
            <p:txBody>
              <a:bodyPr>
                <a:normAutofit/>
              </a:bodyPr>
              <a:lstStyle/>
              <a:p>
                <a:r>
                  <a:rPr lang="en-US" altLang="zh-CN" dirty="0"/>
                  <a:t>Postulate 3: Evolution</a:t>
                </a:r>
              </a:p>
              <a:p>
                <a:pPr lvl="1"/>
                <a:r>
                  <a:rPr lang="en-US" altLang="zh-CN" dirty="0"/>
                  <a:t>The evolution of a quantum system is described by a </a:t>
                </a:r>
                <a:r>
                  <a:rPr lang="en-US" altLang="zh-CN" dirty="0">
                    <a:solidFill>
                      <a:srgbClr val="FF0000"/>
                    </a:solidFill>
                  </a:rPr>
                  <a:t>unitary transformation</a:t>
                </a:r>
                <a:endParaRPr lang="en-US" altLang="zh-CN" sz="2000" dirty="0"/>
              </a:p>
              <a:p>
                <a:pPr marL="0" indent="0" algn="ctr">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𝜌</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𝜌</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𝐻</m:t>
                          </m:r>
                        </m:sup>
                      </m:sSup>
                    </m:oMath>
                  </m:oMathPara>
                </a14:m>
                <a:endParaRPr lang="en-US" altLang="zh-CN" sz="3200" b="0" i="1" dirty="0">
                  <a:latin typeface="Cambria Math" panose="02040503050406030204" pitchFamily="18" charset="0"/>
                </a:endParaRPr>
              </a:p>
              <a:p>
                <a:pPr lvl="2"/>
                <a:endParaRPr lang="en-US" altLang="zh-CN" sz="2400" b="0" i="1" dirty="0">
                  <a:latin typeface="Cambria Math" panose="02040503050406030204" pitchFamily="18" charset="0"/>
                </a:endParaRPr>
              </a:p>
              <a:p>
                <a:pPr lvl="1"/>
                <a14:m>
                  <m:oMath xmlns:m="http://schemas.openxmlformats.org/officeDocument/2006/math">
                    <m:r>
                      <a:rPr lang="en-US" altLang="zh-CN" b="0" i="1" dirty="0" smtClean="0">
                        <a:latin typeface="Cambria Math" panose="02040503050406030204" pitchFamily="18" charset="0"/>
                      </a:rPr>
                      <m:t>𝑈</m:t>
                    </m:r>
                  </m:oMath>
                </a14:m>
                <a:r>
                  <a:rPr lang="en-US" altLang="zh-CN" b="0" dirty="0"/>
                  <a:t> is a unitary matrix,</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𝑈</m:t>
                        </m:r>
                      </m:e>
                      <m:sup>
                        <m:r>
                          <a:rPr lang="en-US" altLang="zh-CN" i="1">
                            <a:latin typeface="Cambria Math" panose="02040503050406030204" pitchFamily="18" charset="0"/>
                          </a:rPr>
                          <m:t>𝐻</m:t>
                        </m:r>
                      </m:sup>
                    </m:sSup>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𝑈</m:t>
                        </m:r>
                      </m:e>
                      <m:sup>
                        <m:r>
                          <a:rPr lang="en-US" altLang="zh-CN" b="0" i="1" smtClean="0">
                            <a:latin typeface="Cambria Math" panose="02040503050406030204" pitchFamily="18" charset="0"/>
                          </a:rPr>
                          <m:t>𝐻</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𝐼</m:t>
                    </m:r>
                  </m:oMath>
                </a14:m>
                <a:endParaRPr lang="en-US" altLang="zh-CN" b="0" dirty="0"/>
              </a:p>
              <a:p>
                <a:pPr lvl="2">
                  <a:buFont typeface="Courier New" panose="02070309020205020404" pitchFamily="49" charset="0"/>
                  <a:buChar char="o"/>
                </a:pPr>
                <a:r>
                  <a:rPr lang="en-GB" sz="1600" b="0" i="0" dirty="0">
                    <a:solidFill>
                      <a:schemeClr val="tx1">
                        <a:lumMod val="65000"/>
                        <a:lumOff val="35000"/>
                      </a:schemeClr>
                    </a:solidFill>
                    <a:effectLst/>
                  </a:rPr>
                  <a:t>linear transformation on a quantum state preserving length of the state vector and the probability amplitudes of the basis states.</a:t>
                </a:r>
              </a:p>
              <a:p>
                <a:pPr lvl="2">
                  <a:buFont typeface="Courier New" panose="02070309020205020404" pitchFamily="49" charset="0"/>
                  <a:buChar char="o"/>
                </a:pPr>
                <a:r>
                  <a:rPr lang="en-US" altLang="zh-CN" sz="1600" b="0" dirty="0">
                    <a:solidFill>
                      <a:schemeClr val="tx1">
                        <a:lumMod val="65000"/>
                        <a:lumOff val="35000"/>
                      </a:schemeClr>
                    </a:solidFill>
                  </a:rPr>
                  <a:t>reversible and allow quantum states to be manipulated without losing information</a:t>
                </a:r>
              </a:p>
              <a:p>
                <a:pPr lvl="1"/>
                <a:r>
                  <a:rPr lang="en-US" altLang="zh-CN" dirty="0"/>
                  <a:t>For pure states </a:t>
                </a:r>
                <a14:m>
                  <m:oMath xmlns:m="http://schemas.openxmlformats.org/officeDocument/2006/math">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oMath>
                </a14:m>
                <a:r>
                  <a:rPr lang="en-US" altLang="zh-CN" dirty="0"/>
                  <a:t> and  </a:t>
                </a:r>
                <a14:m>
                  <m:oMath xmlns:m="http://schemas.openxmlformats.org/officeDocument/2006/math">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m:t>
                        </m:r>
                      </m:e>
                    </m:d>
                  </m:oMath>
                </a14:m>
                <a:r>
                  <a:rPr lang="en-US" altLang="zh-CN" dirty="0"/>
                  <a:t>, </a:t>
                </a:r>
                <a14:m>
                  <m:oMath xmlns:m="http://schemas.openxmlformats.org/officeDocument/2006/math">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𝑣</m:t>
                        </m:r>
                        <m:r>
                          <a:rPr lang="en-US" altLang="zh-CN" sz="2000" i="1">
                            <a:latin typeface="Cambria Math" panose="02040503050406030204" pitchFamily="18" charset="0"/>
                          </a:rPr>
                          <m:t>′</m:t>
                        </m:r>
                      </m:e>
                    </m:d>
                    <m:r>
                      <a:rPr lang="en-US" altLang="zh-CN" sz="2000" b="0" i="0" smtClean="0">
                        <a:latin typeface="Cambria Math" panose="02040503050406030204" pitchFamily="18" charset="0"/>
                      </a:rPr>
                      <m:t>=</m:t>
                    </m:r>
                    <m:r>
                      <a:rPr lang="en-US" altLang="zh-CN" i="1">
                        <a:latin typeface="Cambria Math" panose="02040503050406030204" pitchFamily="18" charset="0"/>
                      </a:rPr>
                      <m:t>𝑈</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𝑣</m:t>
                        </m:r>
                      </m:e>
                    </m:d>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199" y="1825624"/>
                <a:ext cx="6902192" cy="4612497"/>
              </a:xfrm>
              <a:blipFill>
                <a:blip r:embed="rId3"/>
                <a:stretch>
                  <a:fillRect l="-1468" t="-2198" r="-367"/>
                </a:stretch>
              </a:blipFill>
            </p:spPr>
            <p:txBody>
              <a:bodyPr/>
              <a:lstStyle/>
              <a:p>
                <a:r>
                  <a:rPr lang="en-SE">
                    <a:noFill/>
                  </a:rPr>
                  <a:t> </a:t>
                </a:r>
              </a:p>
            </p:txBody>
          </p:sp>
        </mc:Fallback>
      </mc:AlternateContent>
      <p:grpSp>
        <p:nvGrpSpPr>
          <p:cNvPr id="6" name="组合 5"/>
          <p:cNvGrpSpPr/>
          <p:nvPr/>
        </p:nvGrpSpPr>
        <p:grpSpPr>
          <a:xfrm>
            <a:off x="8032245" y="1825624"/>
            <a:ext cx="3806835" cy="4035665"/>
            <a:chOff x="7388779" y="1881981"/>
            <a:chExt cx="3806835" cy="4035665"/>
          </a:xfrm>
        </p:grpSpPr>
        <p:grpSp>
          <p:nvGrpSpPr>
            <p:cNvPr id="26" name="Group 18"/>
            <p:cNvGrpSpPr/>
            <p:nvPr/>
          </p:nvGrpSpPr>
          <p:grpSpPr>
            <a:xfrm>
              <a:off x="7388779" y="1881981"/>
              <a:ext cx="3806835" cy="4035665"/>
              <a:chOff x="0" y="0"/>
              <a:chExt cx="3806834" cy="4035663"/>
            </a:xfrm>
          </p:grpSpPr>
          <p:grpSp>
            <p:nvGrpSpPr>
              <p:cNvPr id="27" name="Group 21"/>
              <p:cNvGrpSpPr/>
              <p:nvPr/>
            </p:nvGrpSpPr>
            <p:grpSpPr>
              <a:xfrm>
                <a:off x="0" y="74251"/>
                <a:ext cx="3806835" cy="3961413"/>
                <a:chOff x="0" y="0"/>
                <a:chExt cx="3806834" cy="3961411"/>
              </a:xfrm>
            </p:grpSpPr>
            <mc:AlternateContent xmlns:mc="http://schemas.openxmlformats.org/markup-compatibility/2006" xmlns:a14="http://schemas.microsoft.com/office/drawing/2010/main">
              <mc:Choice Requires="a14">
                <p:sp>
                  <p:nvSpPr>
                    <p:cNvPr id="29" name="TextBox 47"/>
                    <p:cNvSpPr txBox="1"/>
                    <p:nvPr/>
                  </p:nvSpPr>
                  <p:spPr>
                    <a:xfrm>
                      <a:off x="3382560" y="1971799"/>
                      <a:ext cx="424275" cy="459158"/>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1</m:t>
                                    </m:r>
                                  </m:sub>
                                </m:sSub>
                              </m:e>
                            </m:d>
                          </m:oMath>
                        </m:oMathPara>
                      </a14:m>
                      <a:endParaRPr sz="2400"/>
                    </a:p>
                  </p:txBody>
                </p:sp>
              </mc:Choice>
              <mc:Fallback xmlns="">
                <p:sp>
                  <p:nvSpPr>
                    <p:cNvPr id="309" name="TextBox 47"/>
                    <p:cNvSpPr txBox="1">
                      <a:spLocks noRot="1" noChangeAspect="1" noMove="1" noResize="1" noEditPoints="1" noAdjustHandles="1" noChangeArrowheads="1" noChangeShapeType="1" noTextEdit="1"/>
                    </p:cNvSpPr>
                    <p:nvPr/>
                  </p:nvSpPr>
                  <p:spPr>
                    <a:xfrm>
                      <a:off x="3382560" y="1971799"/>
                      <a:ext cx="424275" cy="459158"/>
                    </a:xfrm>
                    <a:prstGeom prst="rect">
                      <a:avLst/>
                    </a:prstGeom>
                    <a:blipFill rotWithShape="1">
                      <a:blip r:embed="rId4"/>
                      <a:stretch>
                        <a:fillRect r="-10000"/>
                      </a:stretch>
                    </a:blipFill>
                    <a:ln w="12700" cap="flat">
                      <a:noFill/>
                      <a:miter lim="400000"/>
                    </a:ln>
                    <a:effectLst/>
                  </p:spPr>
                  <p:txBody>
                    <a:bodyPr/>
                    <a:lstStyle/>
                    <a:p>
                      <a:r>
                        <a:rPr lang="zh-CN" altLang="en-US">
                          <a:noFill/>
                        </a:rPr>
                        <a:t> </a:t>
                      </a:r>
                    </a:p>
                  </p:txBody>
                </p:sp>
              </mc:Fallback>
            </mc:AlternateContent>
            <p:grpSp>
              <p:nvGrpSpPr>
                <p:cNvPr id="30" name="Group 36"/>
                <p:cNvGrpSpPr/>
                <p:nvPr/>
              </p:nvGrpSpPr>
              <p:grpSpPr>
                <a:xfrm>
                  <a:off x="0" y="0"/>
                  <a:ext cx="3351042" cy="3961412"/>
                  <a:chOff x="0" y="0"/>
                  <a:chExt cx="3351041" cy="3961411"/>
                </a:xfrm>
              </p:grpSpPr>
              <p:sp>
                <p:nvSpPr>
                  <p:cNvPr id="31" name="直接箭头连接符 6"/>
                  <p:cNvSpPr/>
                  <p:nvPr/>
                </p:nvSpPr>
                <p:spPr>
                  <a:xfrm flipV="1">
                    <a:off x="1675522" y="351524"/>
                    <a:ext cx="1" cy="360988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nvGrpSpPr>
                  <p:cNvPr id="32" name="Group 38"/>
                  <p:cNvGrpSpPr/>
                  <p:nvPr/>
                </p:nvGrpSpPr>
                <p:grpSpPr>
                  <a:xfrm>
                    <a:off x="0" y="0"/>
                    <a:ext cx="3351042" cy="3961410"/>
                    <a:chOff x="0" y="0"/>
                    <a:chExt cx="3351041" cy="3961409"/>
                  </a:xfrm>
                </p:grpSpPr>
                <p:sp>
                  <p:nvSpPr>
                    <p:cNvPr id="33" name="直接箭头连接符 10"/>
                    <p:cNvSpPr/>
                    <p:nvPr/>
                  </p:nvSpPr>
                  <p:spPr>
                    <a:xfrm>
                      <a:off x="0" y="2156467"/>
                      <a:ext cx="3351042"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34" name="Oval 53"/>
                    <p:cNvSpPr/>
                    <p:nvPr/>
                  </p:nvSpPr>
                  <p:spPr>
                    <a:xfrm>
                      <a:off x="0" y="351523"/>
                      <a:ext cx="3351042" cy="360988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35" name="TextBox 53"/>
                        <p:cNvSpPr txBox="1"/>
                        <p:nvPr/>
                      </p:nvSpPr>
                      <p:spPr>
                        <a:xfrm>
                          <a:off x="2581601" y="0"/>
                          <a:ext cx="270054" cy="19934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𝐻</m:t>
                                </m:r>
                              </m:oMath>
                            </m:oMathPara>
                          </a14:m>
                          <a:endParaRPr sz="2400"/>
                        </a:p>
                      </p:txBody>
                    </p:sp>
                  </mc:Choice>
                  <mc:Fallback xmlns="">
                    <p:sp>
                      <p:nvSpPr>
                        <p:cNvPr id="313" name="TextBox 53"/>
                        <p:cNvSpPr txBox="1">
                          <a:spLocks noRot="1" noChangeAspect="1" noMove="1" noResize="1" noEditPoints="1" noAdjustHandles="1" noChangeArrowheads="1" noChangeShapeType="1" noTextEdit="1"/>
                        </p:cNvSpPr>
                        <p:nvPr/>
                      </p:nvSpPr>
                      <p:spPr>
                        <a:xfrm>
                          <a:off x="2581601" y="0"/>
                          <a:ext cx="270054" cy="199340"/>
                        </a:xfrm>
                        <a:prstGeom prst="rect">
                          <a:avLst/>
                        </a:prstGeom>
                        <a:blipFill rotWithShape="1">
                          <a:blip r:embed="rId5"/>
                          <a:stretch>
                            <a:fillRect l="-34091" r="-27273" b="-96970"/>
                          </a:stretch>
                        </a:blipFill>
                        <a:ln w="12700" cap="flat">
                          <a:noFill/>
                          <a:miter lim="400000"/>
                        </a:ln>
                        <a:effectLst/>
                      </p:spPr>
                      <p:txBody>
                        <a:bodyPr/>
                        <a:lstStyle/>
                        <a:p>
                          <a:r>
                            <a:rPr lang="zh-CN" altLang="en-US">
                              <a:noFill/>
                            </a:rPr>
                            <a:t> </a:t>
                          </a:r>
                        </a:p>
                      </p:txBody>
                    </p:sp>
                  </mc:Fallback>
                </mc:AlternateContent>
              </p:grpSp>
            </p:grpSp>
          </p:grpSp>
          <mc:AlternateContent xmlns:mc="http://schemas.openxmlformats.org/markup-compatibility/2006" xmlns:a14="http://schemas.microsoft.com/office/drawing/2010/main">
            <mc:Choice Requires="a14">
              <p:sp>
                <p:nvSpPr>
                  <p:cNvPr id="28" name="TextBox 46"/>
                  <p:cNvSpPr txBox="1"/>
                  <p:nvPr/>
                </p:nvSpPr>
                <p:spPr>
                  <a:xfrm>
                    <a:off x="1471160" y="0"/>
                    <a:ext cx="424275" cy="459157"/>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2</m:t>
                                  </m:r>
                                </m:sub>
                              </m:sSub>
                            </m:e>
                          </m:d>
                        </m:oMath>
                      </m:oMathPara>
                    </a14:m>
                    <a:endParaRPr sz="2400"/>
                  </a:p>
                </p:txBody>
              </p:sp>
            </mc:Choice>
            <mc:Fallback xmlns="">
              <p:sp>
                <p:nvSpPr>
                  <p:cNvPr id="317" name="TextBox 46"/>
                  <p:cNvSpPr txBox="1">
                    <a:spLocks noRot="1" noChangeAspect="1" noMove="1" noResize="1" noEditPoints="1" noAdjustHandles="1" noChangeArrowheads="1" noChangeShapeType="1" noTextEdit="1"/>
                  </p:cNvSpPr>
                  <p:nvPr/>
                </p:nvSpPr>
                <p:spPr>
                  <a:xfrm>
                    <a:off x="1471160" y="0"/>
                    <a:ext cx="424275" cy="459157"/>
                  </a:xfrm>
                  <a:prstGeom prst="rect">
                    <a:avLst/>
                  </a:prstGeom>
                  <a:blipFill rotWithShape="1">
                    <a:blip r:embed="rId6"/>
                    <a:stretch>
                      <a:fillRect r="-12857"/>
                    </a:stretch>
                  </a:blipFill>
                  <a:ln w="12700" cap="flat">
                    <a:noFill/>
                    <a:miter lim="400000"/>
                  </a:ln>
                  <a:effectLst/>
                </p:spPr>
                <p:txBody>
                  <a:bodyPr/>
                  <a:lstStyle/>
                  <a:p>
                    <a:r>
                      <a:rPr lang="zh-CN" altLang="en-US">
                        <a:noFill/>
                      </a:rPr>
                      <a:t> </a:t>
                    </a:r>
                  </a:p>
                </p:txBody>
              </p:sp>
            </mc:Fallback>
          </mc:AlternateContent>
        </p:grpSp>
        <p:sp>
          <p:nvSpPr>
            <p:cNvPr id="36" name="Oval 54"/>
            <p:cNvSpPr/>
            <p:nvPr/>
          </p:nvSpPr>
          <p:spPr>
            <a:xfrm rot="9411322" flipV="1">
              <a:off x="7624209" y="3492226"/>
              <a:ext cx="2880181" cy="1240947"/>
            </a:xfrm>
            <a:prstGeom prst="ellipse">
              <a:avLst/>
            </a:prstGeom>
            <a:ln w="19050">
              <a:solidFill>
                <a:srgbClr val="000000"/>
              </a:solidFill>
              <a:miter/>
            </a:ln>
          </p:spPr>
          <p:txBody>
            <a:bodyPr lIns="45719" rIns="45719" anchor="ctr"/>
            <a:lstStyle/>
            <a:p>
              <a:pPr>
                <a:defRPr>
                  <a:solidFill>
                    <a:srgbClr val="FF00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37" name="TextBox 57"/>
                <p:cNvSpPr txBox="1"/>
                <p:nvPr/>
              </p:nvSpPr>
              <p:spPr>
                <a:xfrm>
                  <a:off x="8088428" y="3440375"/>
                  <a:ext cx="245837" cy="3693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𝜌</m:t>
                        </m:r>
                      </m:oMath>
                    </m:oMathPara>
                  </a14:m>
                  <a:endParaRPr sz="2400" dirty="0"/>
                </a:p>
              </p:txBody>
            </p:sp>
          </mc:Choice>
          <mc:Fallback xmlns="">
            <p:sp>
              <p:nvSpPr>
                <p:cNvPr id="37" name="TextBox 57"/>
                <p:cNvSpPr txBox="1">
                  <a:spLocks noRot="1" noChangeAspect="1" noMove="1" noResize="1" noEditPoints="1" noAdjustHandles="1" noChangeArrowheads="1" noChangeShapeType="1" noTextEdit="1"/>
                </p:cNvSpPr>
                <p:nvPr/>
              </p:nvSpPr>
              <p:spPr>
                <a:xfrm>
                  <a:off x="8088428" y="3440375"/>
                  <a:ext cx="245837" cy="369332"/>
                </a:xfrm>
                <a:prstGeom prst="rect">
                  <a:avLst/>
                </a:prstGeom>
                <a:blipFill rotWithShape="0">
                  <a:blip r:embed="rId7"/>
                  <a:stretch>
                    <a:fillRect l="-30000" r="-30000" b="-24590"/>
                  </a:stretch>
                </a:blipFill>
                <a:ln w="12700">
                  <a:miter lim="400000"/>
                </a:ln>
              </p:spPr>
              <p:txBody>
                <a:bodyPr/>
                <a:lstStyle/>
                <a:p>
                  <a:r>
                    <a:rPr lang="zh-CN" altLang="en-US">
                      <a:noFill/>
                    </a:rPr>
                    <a:t> </a:t>
                  </a:r>
                </a:p>
              </p:txBody>
            </p:sp>
          </mc:Fallback>
        </mc:AlternateContent>
        <p:sp>
          <p:nvSpPr>
            <p:cNvPr id="38" name="Oval 54">
              <a:extLst>
                <a:ext uri="{FF2B5EF4-FFF2-40B4-BE49-F238E27FC236}">
                  <a16:creationId xmlns:a16="http://schemas.microsoft.com/office/drawing/2014/main" id="{7DCA6725-5691-4828-B647-CD5735198266}"/>
                </a:ext>
              </a:extLst>
            </p:cNvPr>
            <p:cNvSpPr/>
            <p:nvPr/>
          </p:nvSpPr>
          <p:spPr>
            <a:xfrm rot="17684161" flipV="1">
              <a:off x="7374712" y="3674869"/>
              <a:ext cx="3393430" cy="861038"/>
            </a:xfrm>
            <a:prstGeom prst="ellipse">
              <a:avLst/>
            </a:prstGeom>
            <a:ln w="19050">
              <a:solidFill>
                <a:srgbClr val="FF0000"/>
              </a:solidFill>
              <a:miter/>
            </a:ln>
          </p:spPr>
          <p:txBody>
            <a:bodyPr lIns="45719" rIns="45719" anchor="ctr"/>
            <a:lstStyle/>
            <a:p>
              <a:pPr>
                <a:defRPr>
                  <a:solidFill>
                    <a:srgbClr val="FF0000"/>
                  </a:solidFill>
                  <a:latin typeface="Arial"/>
                  <a:ea typeface="Arial"/>
                  <a:cs typeface="Arial"/>
                  <a:sym typeface="Arial"/>
                </a:defRPr>
              </a:pPr>
              <a:endParaRPr dirty="0"/>
            </a:p>
          </p:txBody>
        </p:sp>
        <mc:AlternateContent xmlns:mc="http://schemas.openxmlformats.org/markup-compatibility/2006" xmlns:a14="http://schemas.microsoft.com/office/drawing/2010/main">
          <mc:Choice Requires="a14">
            <p:sp>
              <p:nvSpPr>
                <p:cNvPr id="39" name="TextBox 57">
                  <a:extLst>
                    <a:ext uri="{FF2B5EF4-FFF2-40B4-BE49-F238E27FC236}">
                      <a16:creationId xmlns:a16="http://schemas.microsoft.com/office/drawing/2014/main" id="{EDCD8E5B-5935-42D6-BF0E-F39818E39D16}"/>
                    </a:ext>
                  </a:extLst>
                </p:cNvPr>
                <p:cNvSpPr txBox="1"/>
                <p:nvPr/>
              </p:nvSpPr>
              <p:spPr>
                <a:xfrm>
                  <a:off x="8772450" y="2840897"/>
                  <a:ext cx="341760" cy="3693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p>
                          <m:sSupPr>
                            <m:ctrlPr>
                              <a:rPr lang="en-US" sz="2400" b="0" i="1" smtClean="0">
                                <a:solidFill>
                                  <a:srgbClr val="000000"/>
                                </a:solidFill>
                                <a:latin typeface="Cambria Math" panose="02040503050406030204" pitchFamily="18" charset="0"/>
                              </a:rPr>
                            </m:ctrlPr>
                          </m:sSupPr>
                          <m:e>
                            <m:r>
                              <a:rPr lang="en-US" sz="2400" i="1" smtClean="0">
                                <a:solidFill>
                                  <a:srgbClr val="000000"/>
                                </a:solidFill>
                                <a:latin typeface="Cambria Math" panose="02040503050406030204" pitchFamily="18" charset="0"/>
                              </a:rPr>
                              <m:t>𝜌</m:t>
                            </m:r>
                          </m:e>
                          <m:sup>
                            <m:r>
                              <a:rPr lang="en-US" sz="2400" b="0" i="1" smtClean="0">
                                <a:solidFill>
                                  <a:srgbClr val="000000"/>
                                </a:solidFill>
                                <a:latin typeface="Cambria Math" panose="02040503050406030204" pitchFamily="18" charset="0"/>
                              </a:rPr>
                              <m:t>′</m:t>
                            </m:r>
                          </m:sup>
                        </m:sSup>
                      </m:oMath>
                    </m:oMathPara>
                  </a14:m>
                  <a:endParaRPr sz="2400" dirty="0"/>
                </a:p>
              </p:txBody>
            </p:sp>
          </mc:Choice>
          <mc:Fallback xmlns="">
            <p:sp>
              <p:nvSpPr>
                <p:cNvPr id="39" name="TextBox 57">
                  <a:extLst>
                    <a:ext uri="{FF2B5EF4-FFF2-40B4-BE49-F238E27FC236}">
                      <a16:creationId xmlns:a16="http://schemas.microsoft.com/office/drawing/2014/main" xmlns="" xmlns:a14="http://schemas.microsoft.com/office/drawing/2010/main" id="{EDCD8E5B-5935-42D6-BF0E-F39818E39D16}"/>
                    </a:ext>
                  </a:extLst>
                </p:cNvPr>
                <p:cNvSpPr txBox="1">
                  <a:spLocks noRot="1" noChangeAspect="1" noMove="1" noResize="1" noEditPoints="1" noAdjustHandles="1" noChangeArrowheads="1" noChangeShapeType="1" noTextEdit="1"/>
                </p:cNvSpPr>
                <p:nvPr/>
              </p:nvSpPr>
              <p:spPr>
                <a:xfrm>
                  <a:off x="8772450" y="2840897"/>
                  <a:ext cx="341760" cy="369332"/>
                </a:xfrm>
                <a:prstGeom prst="rect">
                  <a:avLst/>
                </a:prstGeom>
                <a:blipFill rotWithShape="0">
                  <a:blip r:embed="rId8"/>
                  <a:stretch>
                    <a:fillRect l="-21429" r="-3571" b="-24590"/>
                  </a:stretch>
                </a:blipFill>
                <a:ln w="12700">
                  <a:miter lim="400000"/>
                </a:ln>
              </p:spPr>
              <p:txBody>
                <a:bodyPr/>
                <a:lstStyle/>
                <a:p>
                  <a:r>
                    <a:rPr lang="zh-CN" altLang="en-US">
                      <a:noFill/>
                    </a:rPr>
                    <a:t> </a:t>
                  </a:r>
                </a:p>
              </p:txBody>
            </p:sp>
          </mc:Fallback>
        </mc:AlternateContent>
        <p:sp>
          <p:nvSpPr>
            <p:cNvPr id="40" name="Freccia circolare in giù 1">
              <a:extLst>
                <a:ext uri="{FF2B5EF4-FFF2-40B4-BE49-F238E27FC236}">
                  <a16:creationId xmlns:a16="http://schemas.microsoft.com/office/drawing/2014/main" id="{55DB5BBD-A9E9-4D18-B261-EFC9B21602DA}"/>
                </a:ext>
              </a:extLst>
            </p:cNvPr>
            <p:cNvSpPr/>
            <p:nvPr/>
          </p:nvSpPr>
          <p:spPr>
            <a:xfrm rot="18940403">
              <a:off x="8128483" y="2981080"/>
              <a:ext cx="607525" cy="28803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solidFill>
                  <a:schemeClr val="tx1"/>
                </a:solidFill>
              </a:endParaRPr>
            </a:p>
          </p:txBody>
        </p:sp>
      </p:grpSp>
    </p:spTree>
    <p:extLst>
      <p:ext uri="{BB962C8B-B14F-4D97-AF65-F5344CB8AC3E}">
        <p14:creationId xmlns:p14="http://schemas.microsoft.com/office/powerpoint/2010/main" val="1743467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957"/>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5"/>
                <a:ext cx="5421466" cy="4351338"/>
              </a:xfrm>
            </p:spPr>
            <p:txBody>
              <a:bodyPr/>
              <a:lstStyle/>
              <a:p>
                <a:r>
                  <a:rPr lang="en-US" altLang="zh-CN" dirty="0"/>
                  <a:t>Postulate 4: Composite System</a:t>
                </a:r>
              </a:p>
              <a:p>
                <a:pPr lvl="1"/>
                <a:r>
                  <a:rPr lang="en-US" altLang="zh-CN" dirty="0"/>
                  <a:t>Hilbert Space </a:t>
                </a:r>
                <a14:m>
                  <m:oMath xmlns:m="http://schemas.openxmlformats.org/officeDocument/2006/math">
                    <m:r>
                      <a:rPr lang="en-US" altLang="zh-CN" i="1">
                        <a:solidFill>
                          <a:srgbClr val="000000"/>
                        </a:solidFill>
                        <a:latin typeface="Cambria Math" panose="02040503050406030204" pitchFamily="18" charset="0"/>
                      </a:rPr>
                      <m:t>𝐻</m:t>
                    </m:r>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𝐻</m:t>
                        </m:r>
                      </m:e>
                      <m:sub>
                        <m:r>
                          <a:rPr lang="en-US" altLang="zh-CN" i="1">
                            <a:solidFill>
                              <a:srgbClr val="000000"/>
                            </a:solidFill>
                            <a:latin typeface="Cambria Math" panose="02040503050406030204" pitchFamily="18" charset="0"/>
                          </a:rPr>
                          <m:t>1</m:t>
                        </m:r>
                      </m:sub>
                    </m:sSub>
                    <m:r>
                      <a:rPr lang="en-US" altLang="zh-CN" i="1">
                        <a:latin typeface="Cambria Math"/>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𝐻</m:t>
                        </m:r>
                      </m:e>
                      <m:sub>
                        <m:r>
                          <a:rPr lang="en-US" altLang="zh-CN" i="1">
                            <a:solidFill>
                              <a:srgbClr val="000000"/>
                            </a:solidFill>
                            <a:latin typeface="Cambria Math" panose="02040503050406030204" pitchFamily="18" charset="0"/>
                          </a:rPr>
                          <m:t>2</m:t>
                        </m:r>
                      </m:sub>
                    </m:sSub>
                  </m:oMath>
                </a14:m>
                <a:endParaRPr lang="en-US" altLang="zh-CN" dirty="0"/>
              </a:p>
              <a:p>
                <a:pPr lvl="1"/>
                <a:r>
                  <a:rPr lang="en-US" altLang="zh-CN" dirty="0"/>
                  <a:t>Basis states </a:t>
                </a:r>
                <a14:m>
                  <m:oMath xmlns:m="http://schemas.openxmlformats.org/officeDocument/2006/math">
                    <m:d>
                      <m:dPr>
                        <m:begChr m:val="|"/>
                        <m:endChr m:val="〉"/>
                        <m:ctrlPr>
                          <a:rPr lang="ar-AE" altLang="zh-CN" i="1">
                            <a:solidFill>
                              <a:srgbClr val="000000"/>
                            </a:solidFill>
                            <a:latin typeface="Cambria Math" panose="02040503050406030204" pitchFamily="18" charset="0"/>
                          </a:rPr>
                        </m:ctrlPr>
                      </m:dPr>
                      <m:e>
                        <m:sSub>
                          <m:sSubPr>
                            <m:ctrlPr>
                              <a:rPr lang="ar-AE" altLang="zh-CN" i="1">
                                <a:solidFill>
                                  <a:srgbClr val="000000"/>
                                </a:solidFill>
                                <a:latin typeface="Cambria Math" panose="02040503050406030204" pitchFamily="18" charset="0"/>
                              </a:rPr>
                            </m:ctrlPr>
                          </m:sSubPr>
                          <m:e>
                            <m:r>
                              <a:rPr lang="zh-CN" altLang="ar-AE" i="1">
                                <a:solidFill>
                                  <a:srgbClr val="000000"/>
                                </a:solidFill>
                                <a:latin typeface="Cambria Math" panose="02040503050406030204" pitchFamily="18" charset="0"/>
                              </a:rPr>
                              <m:t>𝑒</m:t>
                            </m:r>
                          </m:e>
                          <m:sub>
                            <m:r>
                              <a:rPr lang="en-US" altLang="zh-CN" b="0" i="1" smtClean="0">
                                <a:solidFill>
                                  <a:srgbClr val="000000"/>
                                </a:solidFill>
                                <a:latin typeface="Cambria Math" panose="02040503050406030204" pitchFamily="18" charset="0"/>
                              </a:rPr>
                              <m:t>𝑘</m:t>
                            </m:r>
                          </m:sub>
                        </m:sSub>
                      </m:e>
                    </m:d>
                    <m:r>
                      <a:rPr lang="en-US" altLang="zh-CN" b="0" i="1" smtClean="0">
                        <a:solidFill>
                          <a:srgbClr val="000000"/>
                        </a:solidFill>
                        <a:latin typeface="Cambria Math" panose="02040503050406030204" pitchFamily="18" charset="0"/>
                      </a:rPr>
                      <m:t>=|</m:t>
                    </m:r>
                    <m:sSub>
                      <m:sSubPr>
                        <m:ctrlPr>
                          <a:rPr lang="ar-AE" altLang="zh-CN" i="1">
                            <a:solidFill>
                              <a:srgbClr val="000000"/>
                            </a:solidFill>
                            <a:latin typeface="Cambria Math" panose="02040503050406030204" pitchFamily="18" charset="0"/>
                          </a:rPr>
                        </m:ctrlPr>
                      </m:sSubPr>
                      <m:e>
                        <m:r>
                          <a:rPr lang="zh-CN" altLang="ar-AE" i="1">
                            <a:solidFill>
                              <a:srgbClr val="000000"/>
                            </a:solidFill>
                            <a:latin typeface="Cambria Math" panose="02040503050406030204" pitchFamily="18" charset="0"/>
                          </a:rPr>
                          <m:t>𝑒</m:t>
                        </m:r>
                      </m:e>
                      <m:sub>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𝑘</m:t>
                            </m:r>
                          </m:e>
                          <m:sub>
                            <m:r>
                              <a:rPr lang="en-US" altLang="zh-CN" i="1">
                                <a:solidFill>
                                  <a:srgbClr val="000000"/>
                                </a:solidFill>
                                <a:latin typeface="Cambria Math" panose="02040503050406030204" pitchFamily="18" charset="0"/>
                              </a:rPr>
                              <m:t>1</m:t>
                            </m:r>
                          </m:sub>
                        </m:sSub>
                      </m:sub>
                    </m:sSub>
                    <m:r>
                      <a:rPr lang="en-US" altLang="zh-CN" b="0" i="1" smtClean="0">
                        <a:solidFill>
                          <a:srgbClr val="000000"/>
                        </a:solidFill>
                        <a:latin typeface="Cambria Math" panose="02040503050406030204" pitchFamily="18" charset="0"/>
                      </a:rPr>
                      <m:t>〉</m:t>
                    </m:r>
                    <m:r>
                      <a:rPr lang="en-US" altLang="zh-CN" i="1">
                        <a:latin typeface="Cambria Math"/>
                      </a:rPr>
                      <m:t>⊗</m:t>
                    </m:r>
                    <m:r>
                      <a:rPr lang="en-US" altLang="zh-CN" b="0" i="1" smtClean="0">
                        <a:latin typeface="Cambria Math" panose="02040503050406030204" pitchFamily="18" charset="0"/>
                      </a:rPr>
                      <m:t>|</m:t>
                    </m:r>
                    <m:sSub>
                      <m:sSubPr>
                        <m:ctrlPr>
                          <a:rPr lang="en-US" altLang="zh-CN" b="0" i="1" smtClean="0">
                            <a:solidFill>
                              <a:srgbClr val="000000"/>
                            </a:solidFill>
                            <a:latin typeface="Cambria Math" panose="02040503050406030204" pitchFamily="18" charset="0"/>
                          </a:rPr>
                        </m:ctrlPr>
                      </m:sSubPr>
                      <m:e>
                        <m:r>
                          <a:rPr lang="en-US" altLang="zh-CN" b="0" i="1" smtClean="0">
                            <a:latin typeface="Cambria Math" panose="02040503050406030204" pitchFamily="18" charset="0"/>
                          </a:rPr>
                          <m:t>𝑒</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2</m:t>
                            </m:r>
                          </m:sub>
                        </m:sSub>
                      </m:sub>
                    </m:sSub>
                    <m:r>
                      <a:rPr lang="en-US" altLang="zh-CN" b="0" i="1" smtClean="0">
                        <a:latin typeface="Cambria Math" panose="02040503050406030204" pitchFamily="18" charset="0"/>
                      </a:rPr>
                      <m:t>〉</m:t>
                    </m:r>
                  </m:oMath>
                </a14:m>
                <a:endParaRPr lang="ar-AE" altLang="zh-CN" dirty="0"/>
              </a:p>
              <a:p>
                <a:pPr lvl="1"/>
                <a:endParaRPr lang="en-US" altLang="zh-CN" dirty="0"/>
              </a:p>
              <a:p>
                <a:pPr lvl="1"/>
                <a:r>
                  <a:rPr lang="en-US" altLang="zh-CN" dirty="0"/>
                  <a:t>Entanglement: A state is </a:t>
                </a:r>
                <a:r>
                  <a:rPr lang="en-US" altLang="zh-CN" dirty="0">
                    <a:solidFill>
                      <a:srgbClr val="FF0000"/>
                    </a:solidFill>
                  </a:rPr>
                  <a:t>separable </a:t>
                </a:r>
                <a:r>
                  <a:rPr lang="en-US" altLang="zh-CN" dirty="0"/>
                  <a:t>if</a:t>
                </a:r>
              </a:p>
              <a:p>
                <a:pPr lvl="2"/>
                <a:r>
                  <a:rPr lang="en-US" altLang="zh-CN" sz="1800" dirty="0"/>
                  <a:t>Pure state </a:t>
                </a:r>
                <a14:m>
                  <m:oMath xmlns:m="http://schemas.openxmlformats.org/officeDocument/2006/math">
                    <m:d>
                      <m:dPr>
                        <m:begChr m:val="|"/>
                        <m:endChr m:val="〉"/>
                        <m:ctrlPr>
                          <a:rPr lang="ar-AE" altLang="zh-CN" i="1">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𝜓</m:t>
                        </m:r>
                      </m:e>
                    </m:d>
                    <m:r>
                      <a:rPr lang="en-US" altLang="zh-CN" b="0" i="1" smtClean="0">
                        <a:solidFill>
                          <a:srgbClr val="000000"/>
                        </a:solidFill>
                        <a:latin typeface="Cambria Math" panose="02040503050406030204" pitchFamily="18" charset="0"/>
                      </a:rPr>
                      <m:t>=</m:t>
                    </m:r>
                    <m:d>
                      <m:dPr>
                        <m:begChr m:val="|"/>
                        <m:endChr m:val="〉"/>
                        <m:ctrlPr>
                          <a:rPr lang="ar-AE" altLang="zh-CN" i="1">
                            <a:solidFill>
                              <a:srgbClr val="000000"/>
                            </a:solidFill>
                            <a:latin typeface="Cambria Math" panose="02040503050406030204" pitchFamily="18" charset="0"/>
                          </a:rPr>
                        </m:ctrlPr>
                      </m:dPr>
                      <m:e>
                        <m:sSup>
                          <m:sSupPr>
                            <m:ctrlPr>
                              <a:rPr lang="en-US" altLang="zh-CN" b="0" i="1" smtClean="0">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𝜓</m:t>
                            </m:r>
                          </m:e>
                          <m:sup>
                            <m:r>
                              <a:rPr lang="en-US" altLang="zh-CN" i="1" smtClean="0">
                                <a:solidFill>
                                  <a:srgbClr val="000000"/>
                                </a:solidFill>
                                <a:latin typeface="Cambria Math" panose="02040503050406030204" pitchFamily="18" charset="0"/>
                              </a:rPr>
                              <m:t>1</m:t>
                            </m:r>
                          </m:sup>
                        </m:sSup>
                      </m:e>
                    </m:d>
                    <m:r>
                      <a:rPr lang="en-US" altLang="zh-CN" i="1">
                        <a:latin typeface="Cambria Math"/>
                      </a:rPr>
                      <m:t>⊗</m:t>
                    </m:r>
                    <m:d>
                      <m:dPr>
                        <m:begChr m:val="|"/>
                        <m:endChr m:val="〉"/>
                        <m:ctrlPr>
                          <a:rPr lang="ar-AE" altLang="zh-CN" i="1">
                            <a:solidFill>
                              <a:srgbClr val="000000"/>
                            </a:solidFill>
                            <a:latin typeface="Cambria Math" panose="02040503050406030204" pitchFamily="18" charset="0"/>
                          </a:rPr>
                        </m:ctrlPr>
                      </m:dPr>
                      <m:e>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𝜓</m:t>
                            </m:r>
                          </m:e>
                          <m:sup>
                            <m:r>
                              <a:rPr lang="en-US" altLang="zh-CN" i="1">
                                <a:solidFill>
                                  <a:srgbClr val="000000"/>
                                </a:solidFill>
                                <a:latin typeface="Cambria Math" panose="02040503050406030204" pitchFamily="18" charset="0"/>
                              </a:rPr>
                              <m:t>2</m:t>
                            </m:r>
                          </m:sup>
                        </m:sSup>
                      </m:e>
                    </m:d>
                  </m:oMath>
                </a14:m>
                <a:endParaRPr lang="en-US" altLang="zh-CN" sz="1800" dirty="0"/>
              </a:p>
              <a:p>
                <a:pPr lvl="2"/>
                <a:r>
                  <a:rPr lang="en-US" altLang="zh-CN" sz="1800" dirty="0"/>
                  <a:t>Mixed state </a:t>
                </a:r>
                <a14:m>
                  <m:oMath xmlns:m="http://schemas.openxmlformats.org/officeDocument/2006/math">
                    <m:r>
                      <a:rPr lang="en-US" altLang="zh-CN" sz="1800" b="0" i="1" smtClean="0">
                        <a:latin typeface="Cambria Math" panose="02040503050406030204" pitchFamily="18" charset="0"/>
                      </a:rPr>
                      <m:t>𝜌</m:t>
                    </m:r>
                    <m:r>
                      <a:rPr lang="en-US" altLang="zh-CN" sz="1800" b="0" i="1" smtClean="0">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𝑤</m:t>
                        </m:r>
                      </m:e>
                      <m:sub>
                        <m:r>
                          <a:rPr lang="en-US" altLang="zh-CN" sz="1800" b="0" i="1" smtClean="0">
                            <a:latin typeface="Cambria Math" panose="02040503050406030204" pitchFamily="18" charset="0"/>
                          </a:rPr>
                          <m:t>𝑗</m:t>
                        </m:r>
                      </m:sub>
                    </m:sSub>
                    <m:sSubSup>
                      <m:sSubSupPr>
                        <m:ctrlPr>
                          <a:rPr lang="en-US" altLang="zh-CN" sz="1800" b="0" i="1" smtClean="0">
                            <a:latin typeface="Cambria Math" panose="02040503050406030204" pitchFamily="18" charset="0"/>
                          </a:rPr>
                        </m:ctrlPr>
                      </m:sSubSupPr>
                      <m:e>
                        <m:r>
                          <a:rPr lang="en-US" altLang="zh-CN" sz="1800" b="0" i="1" smtClean="0">
                            <a:latin typeface="Cambria Math" panose="02040503050406030204" pitchFamily="18" charset="0"/>
                          </a:rPr>
                          <m:t>𝜌</m:t>
                        </m:r>
                      </m:e>
                      <m:sub>
                        <m:r>
                          <a:rPr lang="en-US" altLang="zh-CN" sz="1800" b="0" i="1" smtClean="0">
                            <a:latin typeface="Cambria Math" panose="02040503050406030204" pitchFamily="18" charset="0"/>
                          </a:rPr>
                          <m:t>𝑗</m:t>
                        </m:r>
                      </m:sub>
                      <m:sup>
                        <m:r>
                          <a:rPr lang="en-US" altLang="zh-CN" sz="1800" b="0" i="1" smtClean="0">
                            <a:latin typeface="Cambria Math" panose="02040503050406030204" pitchFamily="18" charset="0"/>
                          </a:rPr>
                          <m:t>1</m:t>
                        </m:r>
                      </m:sup>
                    </m:sSubSup>
                    <m:r>
                      <a:rPr lang="en-US" altLang="zh-CN" sz="1800" b="0" i="1" smtClean="0">
                        <a:latin typeface="Cambria Math" panose="02040503050406030204" pitchFamily="18" charset="0"/>
                      </a:rPr>
                      <m:t>⊗</m:t>
                    </m:r>
                    <m:sSubSup>
                      <m:sSubSupPr>
                        <m:ctrlPr>
                          <a:rPr lang="en-US" altLang="zh-CN" sz="1800" i="1">
                            <a:latin typeface="Cambria Math" panose="02040503050406030204" pitchFamily="18" charset="0"/>
                          </a:rPr>
                        </m:ctrlPr>
                      </m:sSubSupPr>
                      <m:e>
                        <m:r>
                          <a:rPr lang="en-US" altLang="zh-CN" sz="1800" i="1">
                            <a:latin typeface="Cambria Math" panose="02040503050406030204" pitchFamily="18" charset="0"/>
                          </a:rPr>
                          <m:t>𝜌</m:t>
                        </m:r>
                      </m:e>
                      <m:sub>
                        <m:r>
                          <a:rPr lang="en-US" altLang="zh-CN" sz="1800" i="1">
                            <a:latin typeface="Cambria Math" panose="02040503050406030204" pitchFamily="18" charset="0"/>
                          </a:rPr>
                          <m:t>𝑗</m:t>
                        </m:r>
                      </m:sub>
                      <m:sup>
                        <m:r>
                          <a:rPr lang="en-US" altLang="zh-CN" sz="1800" b="0" i="1" smtClean="0">
                            <a:latin typeface="Cambria Math" panose="02040503050406030204" pitchFamily="18" charset="0"/>
                          </a:rPr>
                          <m:t>2</m:t>
                        </m:r>
                      </m:sup>
                    </m:sSubSup>
                  </m:oMath>
                </a14:m>
                <a:endParaRPr lang="en-US" altLang="zh-CN" sz="1800" dirty="0"/>
              </a:p>
              <a:p>
                <a:pPr lvl="1"/>
                <a:endParaRPr lang="en-US" altLang="zh-CN" sz="2200" dirty="0"/>
              </a:p>
              <a:p>
                <a:pPr lvl="1"/>
                <a:r>
                  <a:rPr lang="en-US" altLang="zh-CN" sz="2200" dirty="0"/>
                  <a:t>Otherwise the state is </a:t>
                </a:r>
                <a:r>
                  <a:rPr lang="en-US" altLang="zh-CN" sz="2200" dirty="0">
                    <a:solidFill>
                      <a:srgbClr val="FF0000"/>
                    </a:solidFill>
                  </a:rPr>
                  <a:t>entangled</a:t>
                </a:r>
              </a:p>
              <a:p>
                <a:pPr lvl="2"/>
                <a:r>
                  <a:rPr lang="en-US" altLang="zh-CN" sz="1800" dirty="0"/>
                  <a:t>Measurement on one system leads to the change on the other </a:t>
                </a:r>
              </a:p>
              <a:p>
                <a:pPr lvl="2"/>
                <a:endParaRPr lang="en-US" altLang="zh-CN" b="0" i="1" dirty="0">
                  <a:latin typeface="Cambria Math" panose="020405030504060302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5"/>
                <a:ext cx="5421466" cy="4351338"/>
              </a:xfrm>
              <a:blipFill rotWithShape="0">
                <a:blip r:embed="rId3"/>
                <a:stretch>
                  <a:fillRect l="-2025" t="-2241" r="-675"/>
                </a:stretch>
              </a:blipFill>
            </p:spPr>
            <p:txBody>
              <a:bodyPr/>
              <a:lstStyle/>
              <a:p>
                <a:r>
                  <a:rPr lang="zh-CN" altLang="en-US">
                    <a:noFill/>
                  </a:rPr>
                  <a:t> </a:t>
                </a:r>
              </a:p>
            </p:txBody>
          </p:sp>
        </mc:Fallback>
      </mc:AlternateContent>
      <p:grpSp>
        <p:nvGrpSpPr>
          <p:cNvPr id="42" name="Gruppo 2">
            <a:extLst>
              <a:ext uri="{FF2B5EF4-FFF2-40B4-BE49-F238E27FC236}">
                <a16:creationId xmlns:a16="http://schemas.microsoft.com/office/drawing/2014/main" id="{D7831C8F-D8D9-44CB-8646-49F5B1D52CC6}"/>
              </a:ext>
            </a:extLst>
          </p:cNvPr>
          <p:cNvGrpSpPr/>
          <p:nvPr/>
        </p:nvGrpSpPr>
        <p:grpSpPr>
          <a:xfrm>
            <a:off x="7596957" y="3700531"/>
            <a:ext cx="3686555" cy="2746486"/>
            <a:chOff x="4328317" y="1843959"/>
            <a:chExt cx="5360126" cy="4238312"/>
          </a:xfrm>
        </p:grpSpPr>
        <p:grpSp>
          <p:nvGrpSpPr>
            <p:cNvPr id="43" name="Group 18"/>
            <p:cNvGrpSpPr/>
            <p:nvPr/>
          </p:nvGrpSpPr>
          <p:grpSpPr>
            <a:xfrm>
              <a:off x="4886683" y="1843959"/>
              <a:ext cx="4801760" cy="4238312"/>
              <a:chOff x="0" y="-288420"/>
              <a:chExt cx="4810252" cy="4324086"/>
            </a:xfrm>
          </p:grpSpPr>
          <p:grpSp>
            <p:nvGrpSpPr>
              <p:cNvPr id="68" name="Group 21"/>
              <p:cNvGrpSpPr/>
              <p:nvPr/>
            </p:nvGrpSpPr>
            <p:grpSpPr>
              <a:xfrm>
                <a:off x="0" y="74251"/>
                <a:ext cx="4810252" cy="3961415"/>
                <a:chOff x="0" y="0"/>
                <a:chExt cx="4810246" cy="3961413"/>
              </a:xfrm>
            </p:grpSpPr>
            <mc:AlternateContent xmlns:mc="http://schemas.openxmlformats.org/markup-compatibility/2006" xmlns:a14="http://schemas.microsoft.com/office/drawing/2010/main">
              <mc:Choice Requires="a14">
                <p:sp>
                  <p:nvSpPr>
                    <p:cNvPr id="70" name="TextBox 47"/>
                    <p:cNvSpPr txBox="1"/>
                    <p:nvPr/>
                  </p:nvSpPr>
                  <p:spPr>
                    <a:xfrm>
                      <a:off x="3499679" y="1894638"/>
                      <a:ext cx="556647" cy="376806"/>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1</m:t>
                                    </m:r>
                                  </m:sub>
                                </m:sSub>
                              </m:e>
                            </m:d>
                          </m:oMath>
                        </m:oMathPara>
                      </a14:m>
                      <a:endParaRPr sz="2400" dirty="0"/>
                    </a:p>
                  </p:txBody>
                </p:sp>
              </mc:Choice>
              <mc:Fallback xmlns="">
                <p:sp>
                  <p:nvSpPr>
                    <p:cNvPr id="309" name="TextBox 47"/>
                    <p:cNvSpPr txBox="1">
                      <a:spLocks noRot="1" noChangeAspect="1" noMove="1" noResize="1" noEditPoints="1" noAdjustHandles="1" noChangeArrowheads="1" noChangeShapeType="1" noTextEdit="1"/>
                    </p:cNvSpPr>
                    <p:nvPr/>
                  </p:nvSpPr>
                  <p:spPr>
                    <a:xfrm>
                      <a:off x="3499679" y="1894638"/>
                      <a:ext cx="556647" cy="376806"/>
                    </a:xfrm>
                    <a:prstGeom prst="rect">
                      <a:avLst/>
                    </a:prstGeom>
                    <a:blipFill>
                      <a:blip r:embed="rId5"/>
                      <a:stretch>
                        <a:fillRect r="-23810" b="-76923"/>
                      </a:stretch>
                    </a:blipFill>
                    <a:ln w="12700" cap="flat">
                      <a:noFill/>
                      <a:miter lim="400000"/>
                    </a:ln>
                    <a:effectLst/>
                  </p:spPr>
                  <p:txBody>
                    <a:bodyPr/>
                    <a:lstStyle/>
                    <a:p>
                      <a:r>
                        <a:rPr lang="en-US">
                          <a:noFill/>
                        </a:rPr>
                        <a:t> </a:t>
                      </a:r>
                    </a:p>
                  </p:txBody>
                </p:sp>
              </mc:Fallback>
            </mc:AlternateContent>
            <p:grpSp>
              <p:nvGrpSpPr>
                <p:cNvPr id="71" name="Group 36"/>
                <p:cNvGrpSpPr/>
                <p:nvPr/>
              </p:nvGrpSpPr>
              <p:grpSpPr>
                <a:xfrm>
                  <a:off x="0" y="0"/>
                  <a:ext cx="4810246" cy="3961413"/>
                  <a:chOff x="0" y="0"/>
                  <a:chExt cx="4810245" cy="3961412"/>
                </a:xfrm>
              </p:grpSpPr>
              <p:sp>
                <p:nvSpPr>
                  <p:cNvPr id="72" name="直接箭头连接符 6"/>
                  <p:cNvSpPr/>
                  <p:nvPr/>
                </p:nvSpPr>
                <p:spPr>
                  <a:xfrm flipV="1">
                    <a:off x="1675522" y="351524"/>
                    <a:ext cx="1" cy="360988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nvGrpSpPr>
                  <p:cNvPr id="73" name="Group 38"/>
                  <p:cNvGrpSpPr/>
                  <p:nvPr/>
                </p:nvGrpSpPr>
                <p:grpSpPr>
                  <a:xfrm>
                    <a:off x="0" y="0"/>
                    <a:ext cx="4810245" cy="3961411"/>
                    <a:chOff x="0" y="0"/>
                    <a:chExt cx="4810244" cy="3961410"/>
                  </a:xfrm>
                </p:grpSpPr>
                <p:sp>
                  <p:nvSpPr>
                    <p:cNvPr id="74" name="直接箭头连接符 10"/>
                    <p:cNvSpPr/>
                    <p:nvPr/>
                  </p:nvSpPr>
                  <p:spPr>
                    <a:xfrm>
                      <a:off x="0" y="2156467"/>
                      <a:ext cx="3351042"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75" name="Oval 53"/>
                    <p:cNvSpPr/>
                    <p:nvPr/>
                  </p:nvSpPr>
                  <p:spPr>
                    <a:xfrm>
                      <a:off x="0" y="351523"/>
                      <a:ext cx="3351042" cy="360988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76" name="TextBox 53"/>
                        <p:cNvSpPr txBox="1"/>
                        <p:nvPr/>
                      </p:nvSpPr>
                      <p:spPr>
                        <a:xfrm>
                          <a:off x="2581601" y="0"/>
                          <a:ext cx="2228643" cy="484566"/>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lang="en-US" sz="2000" i="1" smtClean="0">
                                    <a:solidFill>
                                      <a:srgbClr val="000000"/>
                                    </a:solidFill>
                                    <a:latin typeface="Cambria Math" panose="02040503050406030204" pitchFamily="18" charset="0"/>
                                  </a:rPr>
                                  <m:t>𝐻</m:t>
                                </m:r>
                                <m:r>
                                  <a:rPr lang="en-US" sz="2000" b="0" i="1" smtClean="0">
                                    <a:solidFill>
                                      <a:srgbClr val="000000"/>
                                    </a:solidFill>
                                    <a:latin typeface="Cambria Math" panose="02040503050406030204" pitchFamily="18" charset="0"/>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i="1">
                                        <a:solidFill>
                                          <a:srgbClr val="000000"/>
                                        </a:solidFill>
                                        <a:latin typeface="Cambria Math" panose="02040503050406030204" pitchFamily="18" charset="0"/>
                                      </a:rPr>
                                      <m:t>1</m:t>
                                    </m:r>
                                  </m:sub>
                                </m:sSub>
                                <m:r>
                                  <a:rPr lang="en-US" altLang="zh-CN" sz="2000" i="1">
                                    <a:latin typeface="Cambria Math"/>
                                  </a:rPr>
                                  <m:t>⊗</m:t>
                                </m:r>
                                <m:sSub>
                                  <m:sSubPr>
                                    <m:ctrlPr>
                                      <a:rPr lang="en-US" sz="2000" i="1">
                                        <a:solidFill>
                                          <a:srgbClr val="000000"/>
                                        </a:solidFill>
                                        <a:latin typeface="Cambria Math" panose="02040503050406030204" pitchFamily="18" charset="0"/>
                                      </a:rPr>
                                    </m:ctrlPr>
                                  </m:sSubPr>
                                  <m:e>
                                    <m:r>
                                      <a:rPr lang="en-US" sz="2000" i="1">
                                        <a:solidFill>
                                          <a:srgbClr val="000000"/>
                                        </a:solidFill>
                                        <a:latin typeface="Cambria Math" panose="02040503050406030204" pitchFamily="18" charset="0"/>
                                      </a:rPr>
                                      <m:t>𝐻</m:t>
                                    </m:r>
                                  </m:e>
                                  <m:sub>
                                    <m:r>
                                      <a:rPr lang="en-US" sz="2000" b="0" i="1" smtClean="0">
                                        <a:solidFill>
                                          <a:srgbClr val="000000"/>
                                        </a:solidFill>
                                        <a:latin typeface="Cambria Math" panose="02040503050406030204" pitchFamily="18" charset="0"/>
                                      </a:rPr>
                                      <m:t>2</m:t>
                                    </m:r>
                                  </m:sub>
                                </m:sSub>
                              </m:oMath>
                            </m:oMathPara>
                          </a14:m>
                          <a:endParaRPr sz="2000" dirty="0"/>
                        </a:p>
                      </p:txBody>
                    </p:sp>
                  </mc:Choice>
                  <mc:Fallback xmlns="">
                    <p:sp>
                      <p:nvSpPr>
                        <p:cNvPr id="313" name="TextBox 53"/>
                        <p:cNvSpPr txBox="1">
                          <a:spLocks noRot="1" noChangeAspect="1" noMove="1" noResize="1" noEditPoints="1" noAdjustHandles="1" noChangeArrowheads="1" noChangeShapeType="1" noTextEdit="1"/>
                        </p:cNvSpPr>
                        <p:nvPr/>
                      </p:nvSpPr>
                      <p:spPr>
                        <a:xfrm>
                          <a:off x="2581601" y="0"/>
                          <a:ext cx="2228643" cy="484566"/>
                        </a:xfrm>
                        <a:prstGeom prst="rect">
                          <a:avLst/>
                        </a:prstGeom>
                        <a:blipFill rotWithShape="1">
                          <a:blip r:embed="rId6"/>
                          <a:stretch>
                            <a:fillRect l="-3586" t="-2000" r="-1195" b="-26000"/>
                          </a:stretch>
                        </a:blipFill>
                        <a:ln w="12700" cap="flat">
                          <a:noFill/>
                          <a:miter lim="400000"/>
                        </a:ln>
                        <a:effectLst/>
                      </p:spPr>
                      <p:txBody>
                        <a:bodyPr/>
                        <a:lstStyle/>
                        <a:p>
                          <a:r>
                            <a:rPr lang="zh-CN" altLang="en-US">
                              <a:noFill/>
                            </a:rPr>
                            <a:t> </a:t>
                          </a:r>
                        </a:p>
                      </p:txBody>
                    </p:sp>
                  </mc:Fallback>
                </mc:AlternateContent>
              </p:grpSp>
            </p:grpSp>
          </p:grpSp>
          <mc:AlternateContent xmlns:mc="http://schemas.openxmlformats.org/markup-compatibility/2006" xmlns:a14="http://schemas.microsoft.com/office/drawing/2010/main">
            <mc:Choice Requires="a14">
              <p:sp>
                <p:nvSpPr>
                  <p:cNvPr id="69" name="TextBox 46"/>
                  <p:cNvSpPr txBox="1"/>
                  <p:nvPr/>
                </p:nvSpPr>
                <p:spPr>
                  <a:xfrm>
                    <a:off x="1406348" y="-288420"/>
                    <a:ext cx="819715" cy="581479"/>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2</m:t>
                                  </m:r>
                                </m:sub>
                              </m:sSub>
                            </m:e>
                          </m:d>
                        </m:oMath>
                      </m:oMathPara>
                    </a14:m>
                    <a:endParaRPr sz="2400" dirty="0"/>
                  </a:p>
                </p:txBody>
              </p:sp>
            </mc:Choice>
            <mc:Fallback xmlns="">
              <p:sp>
                <p:nvSpPr>
                  <p:cNvPr id="317" name="TextBox 46"/>
                  <p:cNvSpPr txBox="1">
                    <a:spLocks noRot="1" noChangeAspect="1" noMove="1" noResize="1" noEditPoints="1" noAdjustHandles="1" noChangeArrowheads="1" noChangeShapeType="1" noTextEdit="1"/>
                  </p:cNvSpPr>
                  <p:nvPr/>
                </p:nvSpPr>
                <p:spPr>
                  <a:xfrm>
                    <a:off x="1406348" y="-288420"/>
                    <a:ext cx="819715" cy="581479"/>
                  </a:xfrm>
                  <a:prstGeom prst="rect">
                    <a:avLst/>
                  </a:prstGeom>
                  <a:blipFill>
                    <a:blip r:embed="rId7"/>
                    <a:stretch>
                      <a:fillRect b="-13115"/>
                    </a:stretch>
                  </a:blipFill>
                  <a:ln w="12700" cap="flat">
                    <a:noFill/>
                    <a:miter lim="400000"/>
                  </a:ln>
                  <a:effectLst/>
                </p:spPr>
                <p:txBody>
                  <a:bodyPr/>
                  <a:lstStyle/>
                  <a:p>
                    <a:r>
                      <a:rPr lang="en-US">
                        <a:noFill/>
                      </a:rPr>
                      <a:t> </a:t>
                    </a:r>
                  </a:p>
                </p:txBody>
              </p:sp>
            </mc:Fallback>
          </mc:AlternateContent>
        </p:grpSp>
        <p:sp>
          <p:nvSpPr>
            <p:cNvPr id="44" name="Oval 54"/>
            <p:cNvSpPr/>
            <p:nvPr/>
          </p:nvSpPr>
          <p:spPr>
            <a:xfrm rot="9411322" flipV="1">
              <a:off x="5121295" y="3709184"/>
              <a:ext cx="2875098" cy="1216330"/>
            </a:xfrm>
            <a:prstGeom prst="ellipse">
              <a:avLst/>
            </a:prstGeom>
            <a:ln w="19050">
              <a:solidFill>
                <a:srgbClr val="000000"/>
              </a:solidFill>
              <a:miter/>
            </a:ln>
          </p:spPr>
          <p:txBody>
            <a:bodyPr lIns="45719" rIns="45719" anchor="ctr"/>
            <a:lstStyle/>
            <a:p>
              <a:pPr>
                <a:defRPr>
                  <a:solidFill>
                    <a:srgbClr val="FF00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65" name="TextBox 57"/>
                <p:cNvSpPr txBox="1"/>
                <p:nvPr/>
              </p:nvSpPr>
              <p:spPr>
                <a:xfrm>
                  <a:off x="5584506" y="3494812"/>
                  <a:ext cx="245403" cy="369332"/>
                </a:xfrm>
                <a:prstGeom prst="rect">
                  <a:avLst/>
                </a:prstGeom>
                <a:ln w="12700">
                  <a:miter lim="400000"/>
                </a:ln>
              </p:spPr>
              <p:txBody>
                <a:bodyPr wrap="squar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𝜌</m:t>
                        </m:r>
                      </m:oMath>
                    </m:oMathPara>
                  </a14:m>
                  <a:endParaRPr sz="2400" dirty="0"/>
                </a:p>
              </p:txBody>
            </p:sp>
          </mc:Choice>
          <mc:Fallback xmlns="">
            <p:sp>
              <p:nvSpPr>
                <p:cNvPr id="320" name="TextBox 57"/>
                <p:cNvSpPr txBox="1">
                  <a:spLocks noRot="1" noChangeAspect="1" noMove="1" noResize="1" noEditPoints="1" noAdjustHandles="1" noChangeArrowheads="1" noChangeShapeType="1" noTextEdit="1"/>
                </p:cNvSpPr>
                <p:nvPr/>
              </p:nvSpPr>
              <p:spPr>
                <a:xfrm>
                  <a:off x="5584506" y="3494812"/>
                  <a:ext cx="245403" cy="369332"/>
                </a:xfrm>
                <a:prstGeom prst="rect">
                  <a:avLst/>
                </a:prstGeom>
                <a:blipFill>
                  <a:blip r:embed="rId8"/>
                  <a:stretch>
                    <a:fillRect l="-66667" r="-70370" b="-94872"/>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4"/>
                <p:cNvSpPr txBox="1"/>
                <p:nvPr/>
              </p:nvSpPr>
              <p:spPr>
                <a:xfrm>
                  <a:off x="4328317" y="4803763"/>
                  <a:ext cx="589448" cy="307777"/>
                </a:xfrm>
                <a:prstGeom prst="rect">
                  <a:avLst/>
                </a:prstGeom>
                <a:ln w="12700">
                  <a:miter lim="400000"/>
                </a:ln>
              </p:spPr>
              <p:txBody>
                <a:bodyPr wrap="squar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000" i="1">
                                <a:solidFill>
                                  <a:srgbClr val="000000"/>
                                </a:solidFill>
                                <a:latin typeface="Cambria Math" panose="02040503050406030204" pitchFamily="18" charset="0"/>
                              </a:rPr>
                            </m:ctrlPr>
                          </m:dPr>
                          <m:e>
                            <m:sSub>
                              <m:sSubPr>
                                <m:ctrlPr>
                                  <a:rPr sz="2000" i="1">
                                    <a:solidFill>
                                      <a:srgbClr val="000000"/>
                                    </a:solidFill>
                                    <a:latin typeface="Cambria Math" panose="02040503050406030204" pitchFamily="18" charset="0"/>
                                  </a:rPr>
                                </m:ctrlPr>
                              </m:sSubPr>
                              <m:e>
                                <m:r>
                                  <a:rPr sz="2000" i="1">
                                    <a:solidFill>
                                      <a:srgbClr val="000000"/>
                                    </a:solidFill>
                                    <a:latin typeface="Cambria Math" panose="02040503050406030204" pitchFamily="18" charset="0"/>
                                  </a:rPr>
                                  <m:t>𝑣</m:t>
                                </m:r>
                              </m:e>
                              <m:sub>
                                <m:r>
                                  <a:rPr sz="2000" i="1">
                                    <a:solidFill>
                                      <a:srgbClr val="000000"/>
                                    </a:solidFill>
                                    <a:latin typeface="Cambria Math" panose="02040503050406030204" pitchFamily="18" charset="0"/>
                                  </a:rPr>
                                  <m:t>2</m:t>
                                </m:r>
                              </m:sub>
                            </m:sSub>
                          </m:e>
                        </m:d>
                      </m:oMath>
                    </m:oMathPara>
                  </a14:m>
                  <a:endParaRPr sz="3200" dirty="0"/>
                </a:p>
              </p:txBody>
            </p:sp>
          </mc:Choice>
          <mc:Fallback xmlns="">
            <p:sp>
              <p:nvSpPr>
                <p:cNvPr id="326" name="TextBox 64"/>
                <p:cNvSpPr txBox="1">
                  <a:spLocks noRot="1" noChangeAspect="1" noMove="1" noResize="1" noEditPoints="1" noAdjustHandles="1" noChangeArrowheads="1" noChangeShapeType="1" noTextEdit="1"/>
                </p:cNvSpPr>
                <p:nvPr/>
              </p:nvSpPr>
              <p:spPr>
                <a:xfrm>
                  <a:off x="4328317" y="4803763"/>
                  <a:ext cx="589448" cy="307777"/>
                </a:xfrm>
                <a:prstGeom prst="rect">
                  <a:avLst/>
                </a:prstGeom>
                <a:blipFill>
                  <a:blip r:embed="rId9"/>
                  <a:stretch>
                    <a:fillRect r="-4545" b="-81250"/>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5"/>
                <p:cNvSpPr txBox="1"/>
                <p:nvPr/>
              </p:nvSpPr>
              <p:spPr>
                <a:xfrm>
                  <a:off x="5173884" y="2294112"/>
                  <a:ext cx="480886" cy="307777"/>
                </a:xfrm>
                <a:prstGeom prst="rect">
                  <a:avLst/>
                </a:prstGeom>
                <a:ln w="12700">
                  <a:miter lim="400000"/>
                </a:ln>
              </p:spPr>
              <p:txBody>
                <a:bodyPr wrap="squar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000" i="1">
                                <a:solidFill>
                                  <a:srgbClr val="000000"/>
                                </a:solidFill>
                                <a:latin typeface="Cambria Math" panose="02040503050406030204" pitchFamily="18" charset="0"/>
                              </a:rPr>
                            </m:ctrlPr>
                          </m:dPr>
                          <m:e>
                            <m:sSub>
                              <m:sSubPr>
                                <m:ctrlPr>
                                  <a:rPr sz="2000" i="1">
                                    <a:solidFill>
                                      <a:srgbClr val="000000"/>
                                    </a:solidFill>
                                    <a:latin typeface="Cambria Math" panose="02040503050406030204" pitchFamily="18" charset="0"/>
                                  </a:rPr>
                                </m:ctrlPr>
                              </m:sSubPr>
                              <m:e>
                                <m:r>
                                  <a:rPr sz="2000" i="1">
                                    <a:solidFill>
                                      <a:srgbClr val="000000"/>
                                    </a:solidFill>
                                    <a:latin typeface="Cambria Math" panose="02040503050406030204" pitchFamily="18" charset="0"/>
                                  </a:rPr>
                                  <m:t>𝑣</m:t>
                                </m:r>
                              </m:e>
                              <m:sub>
                                <m:r>
                                  <a:rPr sz="2000" i="1">
                                    <a:solidFill>
                                      <a:srgbClr val="000000"/>
                                    </a:solidFill>
                                    <a:latin typeface="Cambria Math" panose="02040503050406030204" pitchFamily="18" charset="0"/>
                                  </a:rPr>
                                  <m:t>1</m:t>
                                </m:r>
                              </m:sub>
                            </m:sSub>
                          </m:e>
                        </m:d>
                      </m:oMath>
                    </m:oMathPara>
                  </a14:m>
                  <a:endParaRPr sz="3600" dirty="0"/>
                </a:p>
              </p:txBody>
            </p:sp>
          </mc:Choice>
          <mc:Fallback xmlns="">
            <p:sp>
              <p:nvSpPr>
                <p:cNvPr id="327" name="TextBox 65"/>
                <p:cNvSpPr txBox="1">
                  <a:spLocks noRot="1" noChangeAspect="1" noMove="1" noResize="1" noEditPoints="1" noAdjustHandles="1" noChangeArrowheads="1" noChangeShapeType="1" noTextEdit="1"/>
                </p:cNvSpPr>
                <p:nvPr/>
              </p:nvSpPr>
              <p:spPr>
                <a:xfrm>
                  <a:off x="5173884" y="2294112"/>
                  <a:ext cx="480886" cy="307777"/>
                </a:xfrm>
                <a:prstGeom prst="rect">
                  <a:avLst/>
                </a:prstGeom>
                <a:blipFill>
                  <a:blip r:embed="rId10"/>
                  <a:stretch>
                    <a:fillRect r="-23636" b="-75758"/>
                  </a:stretch>
                </a:blipFill>
                <a:ln w="12700">
                  <a:miter lim="400000"/>
                </a:ln>
              </p:spPr>
              <p:txBody>
                <a:bodyPr/>
                <a:lstStyle/>
                <a:p>
                  <a:r>
                    <a:rPr lang="en-US">
                      <a:noFill/>
                    </a:rPr>
                    <a:t> </a:t>
                  </a:r>
                </a:p>
              </p:txBody>
            </p:sp>
          </mc:Fallback>
        </mc:AlternateContent>
      </p:grpSp>
      <p:grpSp>
        <p:nvGrpSpPr>
          <p:cNvPr id="77" name="Gruppo 3">
            <a:extLst>
              <a:ext uri="{FF2B5EF4-FFF2-40B4-BE49-F238E27FC236}">
                <a16:creationId xmlns:a16="http://schemas.microsoft.com/office/drawing/2014/main" id="{52C69C04-8BA9-400F-953E-510215C9E296}"/>
              </a:ext>
            </a:extLst>
          </p:cNvPr>
          <p:cNvGrpSpPr/>
          <p:nvPr/>
        </p:nvGrpSpPr>
        <p:grpSpPr>
          <a:xfrm>
            <a:off x="7183548" y="1762767"/>
            <a:ext cx="1434117" cy="1456704"/>
            <a:chOff x="4187098" y="1149388"/>
            <a:chExt cx="2300696" cy="2325720"/>
          </a:xfrm>
        </p:grpSpPr>
        <p:sp>
          <p:nvSpPr>
            <p:cNvPr id="78" name="Oval 53">
              <a:extLst>
                <a:ext uri="{FF2B5EF4-FFF2-40B4-BE49-F238E27FC236}">
                  <a16:creationId xmlns:a16="http://schemas.microsoft.com/office/drawing/2014/main" id="{5DE217CF-AF01-492F-8F38-78DB8D3704E1}"/>
                </a:ext>
              </a:extLst>
            </p:cNvPr>
            <p:cNvSpPr/>
            <p:nvPr/>
          </p:nvSpPr>
          <p:spPr>
            <a:xfrm>
              <a:off x="4187099" y="1182251"/>
              <a:ext cx="2300695" cy="229285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p:sp>
          <p:nvSpPr>
            <p:cNvPr id="79" name="直接箭头连接符 6">
              <a:extLst>
                <a:ext uri="{FF2B5EF4-FFF2-40B4-BE49-F238E27FC236}">
                  <a16:creationId xmlns:a16="http://schemas.microsoft.com/office/drawing/2014/main" id="{ADE59BF1-53D5-461A-8806-CC2AF552F7BB}"/>
                </a:ext>
              </a:extLst>
            </p:cNvPr>
            <p:cNvSpPr/>
            <p:nvPr/>
          </p:nvSpPr>
          <p:spPr>
            <a:xfrm flipV="1">
              <a:off x="5337446" y="1149388"/>
              <a:ext cx="1" cy="229285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80" name="直接箭头连接符 10">
              <a:extLst>
                <a:ext uri="{FF2B5EF4-FFF2-40B4-BE49-F238E27FC236}">
                  <a16:creationId xmlns:a16="http://schemas.microsoft.com/office/drawing/2014/main" id="{202307C1-A373-4797-A838-3ADDCC35DA50}"/>
                </a:ext>
              </a:extLst>
            </p:cNvPr>
            <p:cNvSpPr/>
            <p:nvPr/>
          </p:nvSpPr>
          <p:spPr>
            <a:xfrm>
              <a:off x="4187098" y="2295817"/>
              <a:ext cx="2300695"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grpSp>
        <p:nvGrpSpPr>
          <p:cNvPr id="81" name="Gruppo 27">
            <a:extLst>
              <a:ext uri="{FF2B5EF4-FFF2-40B4-BE49-F238E27FC236}">
                <a16:creationId xmlns:a16="http://schemas.microsoft.com/office/drawing/2014/main" id="{0A6D698B-DF8F-4F23-83CA-A867E98029E3}"/>
              </a:ext>
            </a:extLst>
          </p:cNvPr>
          <p:cNvGrpSpPr/>
          <p:nvPr/>
        </p:nvGrpSpPr>
        <p:grpSpPr>
          <a:xfrm>
            <a:off x="9721836" y="1772645"/>
            <a:ext cx="1401122" cy="1409304"/>
            <a:chOff x="4187098" y="1149388"/>
            <a:chExt cx="2300696" cy="2325720"/>
          </a:xfrm>
        </p:grpSpPr>
        <p:sp>
          <p:nvSpPr>
            <p:cNvPr id="82" name="Oval 53">
              <a:extLst>
                <a:ext uri="{FF2B5EF4-FFF2-40B4-BE49-F238E27FC236}">
                  <a16:creationId xmlns:a16="http://schemas.microsoft.com/office/drawing/2014/main" id="{6FD4AC2B-4E28-4FEB-8BAB-8CCD3FD45F13}"/>
                </a:ext>
              </a:extLst>
            </p:cNvPr>
            <p:cNvSpPr/>
            <p:nvPr/>
          </p:nvSpPr>
          <p:spPr>
            <a:xfrm>
              <a:off x="4187099" y="1182251"/>
              <a:ext cx="2300695" cy="229285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u="sng"/>
            </a:p>
          </p:txBody>
        </p:sp>
        <p:sp>
          <p:nvSpPr>
            <p:cNvPr id="83" name="直接箭头连接符 6">
              <a:extLst>
                <a:ext uri="{FF2B5EF4-FFF2-40B4-BE49-F238E27FC236}">
                  <a16:creationId xmlns:a16="http://schemas.microsoft.com/office/drawing/2014/main" id="{0891DF7B-3F56-44D2-AA3B-5155F6E9B817}"/>
                </a:ext>
              </a:extLst>
            </p:cNvPr>
            <p:cNvSpPr/>
            <p:nvPr/>
          </p:nvSpPr>
          <p:spPr>
            <a:xfrm flipV="1">
              <a:off x="5337446" y="1149388"/>
              <a:ext cx="1" cy="229285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u="sng"/>
            </a:p>
          </p:txBody>
        </p:sp>
        <p:sp>
          <p:nvSpPr>
            <p:cNvPr id="84" name="直接箭头连接符 10">
              <a:extLst>
                <a:ext uri="{FF2B5EF4-FFF2-40B4-BE49-F238E27FC236}">
                  <a16:creationId xmlns:a16="http://schemas.microsoft.com/office/drawing/2014/main" id="{724922CF-5814-49F7-B57F-5F46855F0CE8}"/>
                </a:ext>
              </a:extLst>
            </p:cNvPr>
            <p:cNvSpPr/>
            <p:nvPr/>
          </p:nvSpPr>
          <p:spPr>
            <a:xfrm>
              <a:off x="4187098" y="2295817"/>
              <a:ext cx="2300695"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u="sng"/>
            </a:p>
          </p:txBody>
        </p:sp>
      </p:grpSp>
      <mc:AlternateContent xmlns:mc="http://schemas.openxmlformats.org/markup-compatibility/2006" xmlns:a14="http://schemas.microsoft.com/office/drawing/2010/main">
        <mc:Choice Requires="a14">
          <p:sp>
            <p:nvSpPr>
              <p:cNvPr id="85" name="TextBox 53">
                <a:extLst>
                  <a:ext uri="{FF2B5EF4-FFF2-40B4-BE49-F238E27FC236}">
                    <a16:creationId xmlns:a16="http://schemas.microsoft.com/office/drawing/2014/main" id="{55B0973C-598B-403B-9C0A-64DAF2BB66EB}"/>
                  </a:ext>
                </a:extLst>
              </p:cNvPr>
              <p:cNvSpPr txBox="1"/>
              <p:nvPr/>
            </p:nvSpPr>
            <p:spPr>
              <a:xfrm>
                <a:off x="8388734" y="1607432"/>
                <a:ext cx="309700" cy="276999"/>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1</m:t>
                          </m:r>
                        </m:sub>
                      </m:sSub>
                    </m:oMath>
                  </m:oMathPara>
                </a14:m>
                <a:endParaRPr sz="2400" dirty="0"/>
              </a:p>
            </p:txBody>
          </p:sp>
        </mc:Choice>
        <mc:Fallback xmlns="">
          <p:sp>
            <p:nvSpPr>
              <p:cNvPr id="85" name="TextBox 53">
                <a:extLst>
                  <a:ext uri="{FF2B5EF4-FFF2-40B4-BE49-F238E27FC236}">
                    <a16:creationId xmlns:a16="http://schemas.microsoft.com/office/drawing/2014/main" xmlns="" xmlns:a14="http://schemas.microsoft.com/office/drawing/2010/main" id="{55B0973C-598B-403B-9C0A-64DAF2BB66EB}"/>
                  </a:ext>
                </a:extLst>
              </p:cNvPr>
              <p:cNvSpPr txBox="1">
                <a:spLocks noRot="1" noChangeAspect="1" noMove="1" noResize="1" noEditPoints="1" noAdjustHandles="1" noChangeArrowheads="1" noChangeShapeType="1" noTextEdit="1"/>
              </p:cNvSpPr>
              <p:nvPr/>
            </p:nvSpPr>
            <p:spPr>
              <a:xfrm>
                <a:off x="8388734" y="1607432"/>
                <a:ext cx="309700" cy="276999"/>
              </a:xfrm>
              <a:prstGeom prst="rect">
                <a:avLst/>
              </a:prstGeom>
              <a:blipFill rotWithShape="0">
                <a:blip r:embed="rId11"/>
                <a:stretch>
                  <a:fillRect l="-15686" r="-9804" b="-15556"/>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TextBox 53">
                <a:extLst>
                  <a:ext uri="{FF2B5EF4-FFF2-40B4-BE49-F238E27FC236}">
                    <a16:creationId xmlns:a16="http://schemas.microsoft.com/office/drawing/2014/main" id="{01596023-4A05-4200-996E-8A415BEE8F9E}"/>
                  </a:ext>
                </a:extLst>
              </p:cNvPr>
              <p:cNvSpPr txBox="1"/>
              <p:nvPr/>
            </p:nvSpPr>
            <p:spPr>
              <a:xfrm>
                <a:off x="10954066" y="1612597"/>
                <a:ext cx="309701" cy="276999"/>
              </a:xfrm>
              <a:prstGeom prst="rect">
                <a:avLst/>
              </a:prstGeom>
              <a:noFill/>
              <a:ln w="12700" cap="flat">
                <a:noFill/>
                <a:miter lim="400000"/>
              </a:ln>
              <a:effectLst/>
            </p:spPr>
            <p:txBody>
              <a:bodyPr wrap="square" lIns="0" tIns="0" rIns="0" bIns="0">
                <a:spAutoFit/>
              </a:bodyPr>
              <a:lstStyle/>
              <a:p>
                <a:pPr latinLnBrk="1"/>
                <a14:m>
                  <m:oMathPara xmlns:m="http://schemas.openxmlformats.org/officeDocument/2006/math">
                    <m:oMathParaPr>
                      <m:jc m:val="centerGroup"/>
                    </m:oMathParaPr>
                    <m:oMath xmlns:m="http://schemas.openxmlformats.org/officeDocument/2006/math">
                      <m:sSub>
                        <m:sSubPr>
                          <m:ctrlPr>
                            <a:rPr lang="en-US" b="0" i="1" smtClean="0">
                              <a:solidFill>
                                <a:srgbClr val="000000"/>
                              </a:solidFill>
                              <a:latin typeface="Cambria Math" panose="02040503050406030204" pitchFamily="18" charset="0"/>
                            </a:rPr>
                          </m:ctrlPr>
                        </m:sSubPr>
                        <m:e>
                          <m:r>
                            <a:rPr lang="en-US" i="1" smtClean="0">
                              <a:solidFill>
                                <a:srgbClr val="000000"/>
                              </a:solidFill>
                              <a:latin typeface="Cambria Math" panose="02040503050406030204" pitchFamily="18" charset="0"/>
                            </a:rPr>
                            <m:t>𝐻</m:t>
                          </m:r>
                        </m:e>
                        <m:sub>
                          <m:r>
                            <a:rPr lang="en-US" b="0" i="1" smtClean="0">
                              <a:solidFill>
                                <a:srgbClr val="000000"/>
                              </a:solidFill>
                              <a:latin typeface="Cambria Math" panose="02040503050406030204" pitchFamily="18" charset="0"/>
                            </a:rPr>
                            <m:t>2</m:t>
                          </m:r>
                        </m:sub>
                      </m:sSub>
                    </m:oMath>
                  </m:oMathPara>
                </a14:m>
                <a:endParaRPr sz="2400" dirty="0"/>
              </a:p>
            </p:txBody>
          </p:sp>
        </mc:Choice>
        <mc:Fallback xmlns="">
          <p:sp>
            <p:nvSpPr>
              <p:cNvPr id="86" name="TextBox 53">
                <a:extLst>
                  <a:ext uri="{FF2B5EF4-FFF2-40B4-BE49-F238E27FC236}">
                    <a16:creationId xmlns:a16="http://schemas.microsoft.com/office/drawing/2014/main" xmlns="" xmlns:a14="http://schemas.microsoft.com/office/drawing/2010/main" id="{01596023-4A05-4200-996E-8A415BEE8F9E}"/>
                  </a:ext>
                </a:extLst>
              </p:cNvPr>
              <p:cNvSpPr txBox="1">
                <a:spLocks noRot="1" noChangeAspect="1" noMove="1" noResize="1" noEditPoints="1" noAdjustHandles="1" noChangeArrowheads="1" noChangeShapeType="1" noTextEdit="1"/>
              </p:cNvSpPr>
              <p:nvPr/>
            </p:nvSpPr>
            <p:spPr>
              <a:xfrm>
                <a:off x="10954066" y="1612597"/>
                <a:ext cx="309701" cy="276999"/>
              </a:xfrm>
              <a:prstGeom prst="rect">
                <a:avLst/>
              </a:prstGeom>
              <a:blipFill rotWithShape="0">
                <a:blip r:embed="rId12"/>
                <a:stretch>
                  <a:fillRect l="-19608" r="-7843" b="-15556"/>
                </a:stretch>
              </a:blipFill>
              <a:ln w="12700" cap="flat">
                <a:noFill/>
                <a:miter lim="400000"/>
              </a:ln>
              <a:effectLst/>
            </p:spPr>
            <p:txBody>
              <a:bodyPr/>
              <a:lstStyle/>
              <a:p>
                <a:r>
                  <a:rPr lang="zh-CN" altLang="en-US">
                    <a:noFill/>
                  </a:rPr>
                  <a:t> </a:t>
                </a:r>
              </a:p>
            </p:txBody>
          </p:sp>
        </mc:Fallback>
      </mc:AlternateContent>
      <p:sp>
        <p:nvSpPr>
          <p:cNvPr id="87" name="直接箭头连接符 8">
            <a:extLst>
              <a:ext uri="{FF2B5EF4-FFF2-40B4-BE49-F238E27FC236}">
                <a16:creationId xmlns:a16="http://schemas.microsoft.com/office/drawing/2014/main" id="{A2F933B3-95AF-4F37-B068-BBF047106AEE}"/>
              </a:ext>
            </a:extLst>
          </p:cNvPr>
          <p:cNvSpPr/>
          <p:nvPr/>
        </p:nvSpPr>
        <p:spPr>
          <a:xfrm flipH="1">
            <a:off x="8045381" y="5310538"/>
            <a:ext cx="1095880" cy="355392"/>
          </a:xfrm>
          <a:prstGeom prst="line">
            <a:avLst/>
          </a:prstGeom>
          <a:ln w="19050">
            <a:solidFill>
              <a:schemeClr val="tx1"/>
            </a:solidFill>
            <a:tailEnd type="triangle"/>
          </a:ln>
        </p:spPr>
        <p:txBody>
          <a:bodyPr lIns="45719" rIns="45719"/>
          <a:lstStyle/>
          <a:p>
            <a:pPr>
              <a:defRPr>
                <a:solidFill>
                  <a:srgbClr val="FF2600"/>
                </a:solidFill>
              </a:defRPr>
            </a:pPr>
            <a:endParaRPr/>
          </a:p>
        </p:txBody>
      </p:sp>
      <p:sp>
        <p:nvSpPr>
          <p:cNvPr id="88" name="直接箭头连接符 8">
            <a:extLst>
              <a:ext uri="{FF2B5EF4-FFF2-40B4-BE49-F238E27FC236}">
                <a16:creationId xmlns:a16="http://schemas.microsoft.com/office/drawing/2014/main" id="{4E8760A0-F3D4-4C9E-A1D4-556F331144BA}"/>
              </a:ext>
            </a:extLst>
          </p:cNvPr>
          <p:cNvSpPr/>
          <p:nvPr/>
        </p:nvSpPr>
        <p:spPr>
          <a:xfrm flipH="1" flipV="1">
            <a:off x="8501572" y="4347440"/>
            <a:ext cx="638491" cy="958613"/>
          </a:xfrm>
          <a:prstGeom prst="line">
            <a:avLst/>
          </a:prstGeom>
          <a:ln w="19050">
            <a:solidFill>
              <a:schemeClr val="tx1"/>
            </a:solidFill>
            <a:tailEnd type="triangle"/>
          </a:ln>
        </p:spPr>
        <p:txBody>
          <a:bodyPr lIns="45719" rIns="45719"/>
          <a:lstStyle/>
          <a:p>
            <a:pPr>
              <a:defRPr>
                <a:solidFill>
                  <a:srgbClr val="FF2600"/>
                </a:solidFill>
              </a:defRPr>
            </a:pPr>
            <a:endParaRPr u="sng" dirty="0"/>
          </a:p>
        </p:txBody>
      </p:sp>
    </p:spTree>
    <p:extLst>
      <p:ext uri="{BB962C8B-B14F-4D97-AF65-F5344CB8AC3E}">
        <p14:creationId xmlns:p14="http://schemas.microsoft.com/office/powerpoint/2010/main" val="609869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15445E6-62DA-0457-C1D0-68E16AF39768}"/>
                  </a:ext>
                </a:extLst>
              </p:cNvPr>
              <p:cNvSpPr>
                <a:spLocks noGrp="1"/>
              </p:cNvSpPr>
              <p:nvPr>
                <p:ph idx="1"/>
              </p:nvPr>
            </p:nvSpPr>
            <p:spPr>
              <a:xfrm>
                <a:off x="838200" y="1825625"/>
                <a:ext cx="5955707" cy="4351338"/>
              </a:xfrm>
            </p:spPr>
            <p:txBody>
              <a:bodyPr>
                <a:normAutofit/>
              </a:bodyPr>
              <a:lstStyle/>
              <a:p>
                <a:pPr lvl="1"/>
                <a:r>
                  <a:rPr lang="en-US" altLang="zh-CN" dirty="0"/>
                  <a:t>Einstein believed that:</a:t>
                </a:r>
              </a:p>
              <a:p>
                <a:pPr lvl="2">
                  <a:buFont typeface="Courier New" panose="02070309020205020404" pitchFamily="49" charset="0"/>
                  <a:buChar char="o"/>
                </a:pPr>
                <a:r>
                  <a:rPr lang="en-US" altLang="zh-CN" sz="1600" dirty="0"/>
                  <a:t>The outcome of a measurement on any physical system is determined prior.</a:t>
                </a:r>
              </a:p>
              <a:p>
                <a:pPr lvl="2">
                  <a:buFont typeface="Courier New" panose="02070309020205020404" pitchFamily="49" charset="0"/>
                  <a:buChar char="o"/>
                </a:pPr>
                <a:r>
                  <a:rPr lang="en-US" altLang="zh-CN" sz="1600" dirty="0"/>
                  <a:t>the outcome cannot depend on any actions in space-like separated regions.</a:t>
                </a:r>
                <a:endParaRPr lang="en-US" altLang="zh-CN" dirty="0"/>
              </a:p>
              <a:p>
                <a:pPr lvl="1"/>
                <a:r>
                  <a:rPr lang="en-US" altLang="zh-CN" dirty="0"/>
                  <a:t>Quantum mechanics predicts that:</a:t>
                </a:r>
              </a:p>
              <a:p>
                <a:pPr lvl="2">
                  <a:buFont typeface="Courier New" panose="02070309020205020404" pitchFamily="49" charset="0"/>
                  <a:buChar char="o"/>
                </a:pPr>
                <a:r>
                  <a:rPr lang="en-US" altLang="zh-CN" sz="1600" dirty="0"/>
                  <a:t>Initially, the individual states of two particles are not identified.</a:t>
                </a:r>
              </a:p>
              <a:p>
                <a:pPr lvl="2">
                  <a:buFont typeface="Courier New" panose="02070309020205020404" pitchFamily="49" charset="0"/>
                  <a:buChar char="o"/>
                </a:pPr>
                <a:r>
                  <a:rPr lang="en-US" altLang="zh-CN" sz="1600" dirty="0"/>
                  <a:t>The measurement outcome on particle A will not only determine its state, but also the state of particle B immediately!.</a:t>
                </a:r>
                <a:endParaRPr lang="en-US" altLang="zh-CN" sz="2200" dirty="0"/>
              </a:p>
              <a:p>
                <a:pPr lvl="1"/>
                <a:r>
                  <a:rPr lang="en-US" altLang="zh-CN" sz="2200" dirty="0"/>
                  <a:t>two basis vectors </a:t>
                </a:r>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m:t>
                        </m:r>
                        <m:d>
                          <m:dPr>
                            <m:begChr m:val="|"/>
                            <m:endChr m:val="⟩"/>
                            <m:ctrlPr>
                              <a:rPr lang="en-US" altLang="zh-CN" sz="2200" b="0" i="1" dirty="0" smtClean="0">
                                <a:latin typeface="Cambria Math" panose="02040503050406030204" pitchFamily="18" charset="0"/>
                              </a:rPr>
                            </m:ctrlPr>
                          </m:dPr>
                          <m:e>
                            <m:r>
                              <a:rPr lang="en-US" altLang="zh-CN" sz="2200" b="0" i="1" dirty="0" smtClean="0">
                                <a:latin typeface="Cambria Math" panose="02040503050406030204" pitchFamily="18" charset="0"/>
                              </a:rPr>
                              <m:t>0</m:t>
                            </m:r>
                          </m:e>
                        </m:d>
                      </m:e>
                      <m:sub>
                        <m:r>
                          <a:rPr lang="en-US" altLang="zh-CN" sz="2200" b="0" i="1" smtClean="0">
                            <a:latin typeface="Cambria Math" panose="02040503050406030204" pitchFamily="18" charset="0"/>
                          </a:rPr>
                          <m:t>𝐴</m:t>
                        </m:r>
                      </m:sub>
                    </m:sSub>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d>
                          <m:dPr>
                            <m:begChr m:val="|"/>
                            <m:endChr m:val="⟩"/>
                            <m:ctrlPr>
                              <a:rPr lang="en-US" altLang="zh-CN" sz="2200" b="0" i="1" dirty="0" smtClean="0">
                                <a:latin typeface="Cambria Math" panose="02040503050406030204" pitchFamily="18" charset="0"/>
                              </a:rPr>
                            </m:ctrlPr>
                          </m:dPr>
                          <m:e>
                            <m:r>
                              <a:rPr lang="en-US" altLang="zh-CN" sz="2200" b="0" i="1" dirty="0" smtClean="0">
                                <a:latin typeface="Cambria Math" panose="02040503050406030204" pitchFamily="18" charset="0"/>
                              </a:rPr>
                              <m:t>1</m:t>
                            </m:r>
                          </m:e>
                        </m:d>
                      </m:e>
                      <m:sub>
                        <m:r>
                          <a:rPr lang="en-US" altLang="zh-CN" sz="2200" b="0" i="1" dirty="0" smtClean="0">
                            <a:latin typeface="Cambria Math" panose="02040503050406030204" pitchFamily="18" charset="0"/>
                          </a:rPr>
                          <m:t>𝐴</m:t>
                        </m:r>
                      </m:sub>
                    </m:sSub>
                    <m:r>
                      <a:rPr lang="en-US" altLang="zh-CN" sz="2200" b="0" i="1" smtClean="0">
                        <a:latin typeface="Cambria Math" panose="02040503050406030204" pitchFamily="18" charset="0"/>
                      </a:rPr>
                      <m:t>)</m:t>
                    </m:r>
                  </m:oMath>
                </a14:m>
                <a:r>
                  <a:rPr lang="en-US" altLang="zh-CN" b="0" i="1" dirty="0">
                    <a:latin typeface="Cambria Math" panose="02040503050406030204" pitchFamily="18" charset="0"/>
                  </a:rPr>
                  <a:t> </a:t>
                </a:r>
                <a:r>
                  <a:rPr lang="en-US" altLang="zh-CN" dirty="0"/>
                  <a:t>of </a:t>
                </a:r>
                <a:r>
                  <a:rPr lang="en-US" altLang="zh-CN" i="1" dirty="0"/>
                  <a:t>H</a:t>
                </a:r>
                <a:r>
                  <a:rPr lang="en-US" altLang="zh-CN" i="1" baseline="-25000" dirty="0"/>
                  <a:t>A</a:t>
                </a:r>
                <a:r>
                  <a:rPr lang="en-US" altLang="zh-CN" i="1" dirty="0"/>
                  <a:t> , </a:t>
                </a:r>
                <a:r>
                  <a:rPr lang="en-US" altLang="zh-CN" dirty="0"/>
                  <a:t>and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e>
                      <m:sub>
                        <m:r>
                          <a:rPr lang="en-US" altLang="zh-CN" b="0" i="1" dirty="0" smtClean="0">
                            <a:latin typeface="Cambria Math" panose="02040503050406030204" pitchFamily="18" charset="0"/>
                          </a:rPr>
                          <m:t>𝐵</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e>
                        </m:d>
                      </m:e>
                      <m:sub>
                        <m:r>
                          <a:rPr lang="en-US" altLang="zh-CN" b="0" i="1" dirty="0" smtClean="0">
                            <a:latin typeface="Cambria Math" panose="02040503050406030204" pitchFamily="18" charset="0"/>
                          </a:rPr>
                          <m:t>𝐵</m:t>
                        </m:r>
                      </m:sub>
                    </m:sSub>
                    <m:r>
                      <a:rPr lang="en-US" altLang="zh-CN" i="1">
                        <a:latin typeface="Cambria Math" panose="02040503050406030204" pitchFamily="18" charset="0"/>
                      </a:rPr>
                      <m:t>)</m:t>
                    </m:r>
                  </m:oMath>
                </a14:m>
                <a:r>
                  <a:rPr lang="en-US" altLang="zh-CN" b="0" i="1" dirty="0">
                    <a:latin typeface="Cambria Math" panose="02040503050406030204" pitchFamily="18" charset="0"/>
                  </a:rPr>
                  <a:t> </a:t>
                </a:r>
                <a:r>
                  <a:rPr lang="en-US" altLang="zh-CN" dirty="0"/>
                  <a:t>of </a:t>
                </a:r>
                <a:r>
                  <a:rPr lang="en-US" altLang="zh-CN" i="1" dirty="0"/>
                  <a:t>H</a:t>
                </a:r>
                <a:r>
                  <a:rPr lang="en-US" altLang="zh-CN" i="1" baseline="-25000" dirty="0"/>
                  <a:t>B</a:t>
                </a:r>
                <a:r>
                  <a:rPr lang="en-US" altLang="zh-CN" dirty="0"/>
                  <a:t> , so entangled state: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1</m:t>
                        </m:r>
                      </m:num>
                      <m:den>
                        <m:rad>
                          <m:radPr>
                            <m:degHide m:val="on"/>
                            <m:ctrlPr>
                              <a:rPr lang="en-US" altLang="zh-CN" b="0" i="1" smtClean="0">
                                <a:latin typeface="Cambria Math" panose="02040503050406030204" pitchFamily="18" charset="0"/>
                                <a:ea typeface="Cambria Math" panose="02040503050406030204" pitchFamily="18" charset="0"/>
                              </a:rPr>
                            </m:ctrlPr>
                          </m:radPr>
                          <m:deg/>
                          <m:e>
                            <m:r>
                              <a:rPr lang="en-US" altLang="zh-CN" b="0" i="1" smtClean="0">
                                <a:latin typeface="Cambria Math" panose="02040503050406030204" pitchFamily="18" charset="0"/>
                                <a:ea typeface="Cambria Math" panose="02040503050406030204" pitchFamily="18" charset="0"/>
                              </a:rPr>
                              <m:t>2</m:t>
                            </m:r>
                          </m:e>
                        </m:rad>
                      </m:den>
                    </m:f>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0</m:t>
                            </m:r>
                          </m:e>
                        </m:d>
                      </m:e>
                      <m:sub>
                        <m:r>
                          <a:rPr lang="en-US" altLang="zh-CN" i="1">
                            <a:latin typeface="Cambria Math" panose="02040503050406030204" pitchFamily="18" charset="0"/>
                          </a:rPr>
                          <m:t>𝐴</m:t>
                        </m:r>
                      </m:sub>
                    </m:sSub>
                    <m:sSub>
                      <m:sSubPr>
                        <m:ctrlPr>
                          <a:rPr lang="en-US" altLang="zh-CN" i="1">
                            <a:latin typeface="Cambria Math" panose="02040503050406030204" pitchFamily="18" charset="0"/>
                          </a:rPr>
                        </m:ctrlPr>
                      </m:sSubPr>
                      <m:e>
                        <m:r>
                          <a:rPr lang="en-US" altLang="zh-CN" i="1" smtClean="0">
                            <a:latin typeface="Cambria Math"/>
                          </a:rPr>
                          <m:t>⊗</m:t>
                        </m:r>
                        <m:d>
                          <m:dPr>
                            <m:begChr m:val="|"/>
                            <m:endChr m:val="⟩"/>
                            <m:ctrlPr>
                              <a:rPr lang="en-US" altLang="zh-CN" i="1" dirty="0">
                                <a:latin typeface="Cambria Math" panose="02040503050406030204" pitchFamily="18" charset="0"/>
                              </a:rPr>
                            </m:ctrlPr>
                          </m:dPr>
                          <m:e>
                            <m:r>
                              <a:rPr lang="en-US" altLang="zh-CN" i="1" dirty="0">
                                <a:latin typeface="Cambria Math" panose="02040503050406030204" pitchFamily="18" charset="0"/>
                              </a:rPr>
                              <m:t>1</m:t>
                            </m:r>
                          </m:e>
                        </m:d>
                      </m:e>
                      <m:sub>
                        <m:r>
                          <a:rPr lang="en-US" altLang="zh-CN" b="0" i="1" dirty="0" smtClean="0">
                            <a:latin typeface="Cambria Math" panose="02040503050406030204" pitchFamily="18" charset="0"/>
                          </a:rPr>
                          <m:t>𝐵</m:t>
                        </m:r>
                      </m:sub>
                    </m:sSub>
                  </m:oMath>
                </a14:m>
                <a:r>
                  <a:rPr lang="en-US" altLang="zh-CN" dirty="0"/>
                  <a:t> +</a:t>
                </a:r>
                <a:r>
                  <a:rPr lang="en-US" altLang="zh-CN" b="0" dirty="0"/>
                  <a:t> </a:t>
                </a:r>
                <a14:m>
                  <m:oMath xmlns:m="http://schemas.openxmlformats.org/officeDocument/2006/math">
                    <m:sSub>
                      <m:sSubPr>
                        <m:ctrlPr>
                          <a:rPr lang="en-US" altLang="zh-CN" i="1">
                            <a:latin typeface="Cambria Math" panose="02040503050406030204" pitchFamily="18" charset="0"/>
                          </a:rPr>
                        </m:ctrlPr>
                      </m:sSubPr>
                      <m:e>
                        <m:d>
                          <m:dPr>
                            <m:begChr m:val="|"/>
                            <m:endChr m:val="⟩"/>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1</m:t>
                            </m:r>
                          </m:e>
                        </m:d>
                      </m:e>
                      <m:sub>
                        <m:r>
                          <a:rPr lang="en-US" altLang="zh-CN" i="1">
                            <a:latin typeface="Cambria Math" panose="02040503050406030204" pitchFamily="18" charset="0"/>
                          </a:rPr>
                          <m:t>𝐴</m:t>
                        </m:r>
                      </m:sub>
                    </m:sSub>
                    <m:sSub>
                      <m:sSubPr>
                        <m:ctrlPr>
                          <a:rPr lang="en-US" altLang="zh-CN" i="1">
                            <a:latin typeface="Cambria Math" panose="02040503050406030204" pitchFamily="18" charset="0"/>
                          </a:rPr>
                        </m:ctrlPr>
                      </m:sSubPr>
                      <m:e>
                        <m:r>
                          <a:rPr lang="en-US" altLang="zh-CN" i="1" smtClean="0">
                            <a:latin typeface="Cambria Math"/>
                          </a:rPr>
                          <m:t>⊗</m:t>
                        </m:r>
                        <m:d>
                          <m:dPr>
                            <m:begChr m:val="|"/>
                            <m:endChr m:val="⟩"/>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0</m:t>
                            </m:r>
                          </m:e>
                        </m:d>
                      </m:e>
                      <m:sub>
                        <m:r>
                          <a:rPr lang="en-US" altLang="zh-CN" b="0" i="1" dirty="0" smtClean="0">
                            <a:latin typeface="Cambria Math" panose="02040503050406030204" pitchFamily="18" charset="0"/>
                          </a:rPr>
                          <m:t>𝐵</m:t>
                        </m:r>
                      </m:sub>
                    </m:sSub>
                    <m:r>
                      <a:rPr lang="en-US" altLang="zh-CN" b="0" i="0" smtClean="0">
                        <a:latin typeface="Cambria Math" panose="02040503050406030204" pitchFamily="18" charset="0"/>
                      </a:rPr>
                      <m:t>)</m:t>
                    </m:r>
                  </m:oMath>
                </a14:m>
                <a:r>
                  <a:rPr lang="en-US" altLang="zh-CN" dirty="0"/>
                  <a:t>   </a:t>
                </a:r>
                <a:endParaRPr lang="en-US" altLang="zh-CN" b="0" i="1" baseline="-25000"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115445E6-62DA-0457-C1D0-68E16AF39768}"/>
                  </a:ext>
                </a:extLst>
              </p:cNvPr>
              <p:cNvSpPr>
                <a:spLocks noGrp="1" noRot="1" noChangeAspect="1" noMove="1" noResize="1" noEditPoints="1" noAdjustHandles="1" noChangeArrowheads="1" noChangeShapeType="1" noTextEdit="1"/>
              </p:cNvSpPr>
              <p:nvPr>
                <p:ph idx="1"/>
              </p:nvPr>
            </p:nvSpPr>
            <p:spPr>
              <a:xfrm>
                <a:off x="838200" y="1825625"/>
                <a:ext cx="5955707" cy="4351338"/>
              </a:xfrm>
              <a:blipFill>
                <a:blip r:embed="rId2"/>
                <a:stretch>
                  <a:fillRect t="-1744" r="-213"/>
                </a:stretch>
              </a:blipFill>
            </p:spPr>
            <p:txBody>
              <a:bodyPr/>
              <a:lstStyle/>
              <a:p>
                <a:r>
                  <a:rPr lang="en-SE">
                    <a:noFill/>
                  </a:rPr>
                  <a:t> </a:t>
                </a:r>
              </a:p>
            </p:txBody>
          </p:sp>
        </mc:Fallback>
      </mc:AlternateContent>
      <p:pic>
        <p:nvPicPr>
          <p:cNvPr id="11266" name="Picture 2" descr="illustration of entanglement showing two people on different planets who are connected">
            <a:extLst>
              <a:ext uri="{FF2B5EF4-FFF2-40B4-BE49-F238E27FC236}">
                <a16:creationId xmlns:a16="http://schemas.microsoft.com/office/drawing/2014/main" id="{20406062-018E-0764-93E3-09BB8F523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4266" y="2047816"/>
            <a:ext cx="5173056" cy="3746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907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0"/>
            <a:ext cx="10515600" cy="1325563"/>
          </a:xfrm>
        </p:spPr>
        <p:txBody>
          <a:bodyPr/>
          <a:lstStyle/>
          <a:p>
            <a:r>
              <a:rPr lang="en-US" altLang="zh-CN" b="1" dirty="0"/>
              <a:t>Introduction -- Quantum Mechanics (QM)</a:t>
            </a:r>
            <a:endParaRPr lang="zh-CN" altLang="en-US" b="1" dirty="0"/>
          </a:p>
        </p:txBody>
      </p:sp>
      <p:pic>
        <p:nvPicPr>
          <p:cNvPr id="4" name="Picture 3" descr="Table&#10;&#10;Description automatically generated">
            <a:extLst>
              <a:ext uri="{FF2B5EF4-FFF2-40B4-BE49-F238E27FC236}">
                <a16:creationId xmlns:a16="http://schemas.microsoft.com/office/drawing/2014/main" id="{E8E433CF-F407-F592-F6B1-9C317D608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633" y="1113897"/>
            <a:ext cx="5723795" cy="5421600"/>
          </a:xfrm>
          <a:prstGeom prst="rect">
            <a:avLst/>
          </a:prstGeom>
        </p:spPr>
      </p:pic>
      <p:sp>
        <p:nvSpPr>
          <p:cNvPr id="5" name="Rounded Rectangle 4">
            <a:extLst>
              <a:ext uri="{FF2B5EF4-FFF2-40B4-BE49-F238E27FC236}">
                <a16:creationId xmlns:a16="http://schemas.microsoft.com/office/drawing/2014/main" id="{261854DD-9421-4986-B2BC-654D51BE4C07}"/>
              </a:ext>
            </a:extLst>
          </p:cNvPr>
          <p:cNvSpPr/>
          <p:nvPr/>
        </p:nvSpPr>
        <p:spPr>
          <a:xfrm>
            <a:off x="8809647" y="1456266"/>
            <a:ext cx="2290154" cy="8466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SE" sz="12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SE" sz="1200" b="0" i="0" u="none" strike="noStrike" kern="1200" cap="none" spc="0" normalizeH="0" baseline="0" noProof="0" dirty="0">
                <a:ln>
                  <a:noFill/>
                </a:ln>
                <a:solidFill>
                  <a:srgbClr val="FF0000"/>
                </a:solidFill>
                <a:effectLst/>
                <a:uLnTx/>
                <a:uFillTx/>
                <a:latin typeface="Calibri" panose="020F0502020204030204"/>
                <a:ea typeface="+mn-ea"/>
                <a:cs typeface="+mn-cs"/>
              </a:rPr>
              <a:t>Pauli equivalent to NOT gates and rotate the state of qubit around X,Y,Z-axis on Bloch Sphere</a:t>
            </a:r>
          </a:p>
          <a:p>
            <a:pPr algn="ctr"/>
            <a:endParaRPr lang="en-SE" dirty="0"/>
          </a:p>
        </p:txBody>
      </p:sp>
      <p:sp>
        <p:nvSpPr>
          <p:cNvPr id="6" name="Rounded Rectangle 5">
            <a:extLst>
              <a:ext uri="{FF2B5EF4-FFF2-40B4-BE49-F238E27FC236}">
                <a16:creationId xmlns:a16="http://schemas.microsoft.com/office/drawing/2014/main" id="{AE9F1E8F-AC76-8AE7-57EE-CE6E7E0CDAF1}"/>
              </a:ext>
            </a:extLst>
          </p:cNvPr>
          <p:cNvSpPr/>
          <p:nvPr/>
        </p:nvSpPr>
        <p:spPr>
          <a:xfrm>
            <a:off x="9597047" y="2692398"/>
            <a:ext cx="1917619" cy="104140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SE" sz="12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algn="just">
              <a:defRPr/>
            </a:pPr>
            <a:r>
              <a:rPr kumimoji="0" lang="en-SE" sz="1200" b="0" i="0" u="none" strike="noStrike" kern="1200" cap="none" spc="0" normalizeH="0" baseline="0" noProof="0" dirty="0">
                <a:ln>
                  <a:noFill/>
                </a:ln>
                <a:solidFill>
                  <a:srgbClr val="FF0000"/>
                </a:solidFill>
                <a:effectLst/>
                <a:uLnTx/>
                <a:uFillTx/>
                <a:ea typeface="+mn-ea"/>
                <a:cs typeface="+mn-cs"/>
              </a:rPr>
              <a:t>Hadmard transform the basis states </a:t>
            </a:r>
            <a:r>
              <a:rPr lang="en-GB" sz="1200" b="0" i="0" dirty="0">
                <a:solidFill>
                  <a:srgbClr val="FF0000"/>
                </a:solidFill>
                <a:effectLst/>
              </a:rPr>
              <a:t>|0⟩ and |1</a:t>
            </a:r>
            <a:r>
              <a:rPr lang="en-GB" sz="1200" dirty="0">
                <a:solidFill>
                  <a:srgbClr val="FF0000"/>
                </a:solidFill>
              </a:rPr>
              <a:t>⟩ into superposition: </a:t>
            </a:r>
          </a:p>
          <a:p>
            <a:pPr algn="just">
              <a:defRPr/>
            </a:pPr>
            <a:r>
              <a:rPr lang="en-SE" sz="1200" b="1" i="0" dirty="0">
                <a:solidFill>
                  <a:srgbClr val="FF0000"/>
                </a:solidFill>
                <a:effectLst/>
              </a:rPr>
              <a:t>|0⟩ → (|0⟩ + |1⟩) / √2</a:t>
            </a:r>
          </a:p>
          <a:p>
            <a:pPr algn="just">
              <a:defRPr/>
            </a:pPr>
            <a:r>
              <a:rPr lang="en-SE" sz="1200" b="1" i="0" dirty="0">
                <a:solidFill>
                  <a:srgbClr val="FF0000"/>
                </a:solidFill>
                <a:effectLst/>
              </a:rPr>
              <a:t>|1⟩ → (|0⟩ - |1⟩) / √2</a:t>
            </a:r>
            <a:endParaRPr kumimoji="0" lang="en-SE" sz="1200" b="1" i="0" u="none" strike="noStrike" kern="1200" cap="none" spc="0" normalizeH="0" baseline="0" noProof="0" dirty="0">
              <a:ln>
                <a:noFill/>
              </a:ln>
              <a:solidFill>
                <a:srgbClr val="FF0000"/>
              </a:solidFill>
              <a:effectLst/>
              <a:uLnTx/>
              <a:uFillTx/>
              <a:ea typeface="+mn-ea"/>
              <a:cs typeface="+mn-cs"/>
            </a:endParaRPr>
          </a:p>
          <a:p>
            <a:pPr algn="ctr"/>
            <a:endParaRPr lang="en-SE" dirty="0"/>
          </a:p>
        </p:txBody>
      </p:sp>
      <p:cxnSp>
        <p:nvCxnSpPr>
          <p:cNvPr id="10" name="Straight Connector 9">
            <a:extLst>
              <a:ext uri="{FF2B5EF4-FFF2-40B4-BE49-F238E27FC236}">
                <a16:creationId xmlns:a16="http://schemas.microsoft.com/office/drawing/2014/main" id="{BFE633D6-E233-7E5C-0529-41D9DBD78DA1}"/>
              </a:ext>
            </a:extLst>
          </p:cNvPr>
          <p:cNvCxnSpPr>
            <a:cxnSpLocks/>
            <a:endCxn id="5" idx="1"/>
          </p:cNvCxnSpPr>
          <p:nvPr/>
        </p:nvCxnSpPr>
        <p:spPr>
          <a:xfrm flipV="1">
            <a:off x="7018867" y="1879600"/>
            <a:ext cx="1790780" cy="97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32667C-A03A-1E29-499A-43FA52DD3DAC}"/>
              </a:ext>
            </a:extLst>
          </p:cNvPr>
          <p:cNvCxnSpPr>
            <a:cxnSpLocks/>
            <a:endCxn id="6" idx="1"/>
          </p:cNvCxnSpPr>
          <p:nvPr/>
        </p:nvCxnSpPr>
        <p:spPr>
          <a:xfrm>
            <a:off x="7103533" y="2844800"/>
            <a:ext cx="2493514" cy="36829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5C606922-8EAC-160B-B2C5-37B0AAD953CE}"/>
              </a:ext>
            </a:extLst>
          </p:cNvPr>
          <p:cNvSpPr/>
          <p:nvPr/>
        </p:nvSpPr>
        <p:spPr>
          <a:xfrm>
            <a:off x="8845755" y="4275665"/>
            <a:ext cx="2592712" cy="198966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just">
              <a:defRPr/>
            </a:pPr>
            <a:endParaRPr lang="en-GB" sz="1200" b="0" i="0" dirty="0">
              <a:solidFill>
                <a:srgbClr val="374151"/>
              </a:solidFill>
              <a:effectLst/>
              <a:latin typeface="Söhne"/>
            </a:endParaRPr>
          </a:p>
          <a:p>
            <a:pPr algn="just">
              <a:defRPr/>
            </a:pPr>
            <a:endParaRPr lang="en-GB" sz="1200" b="0" i="0" dirty="0">
              <a:solidFill>
                <a:srgbClr val="374151"/>
              </a:solidFill>
              <a:effectLst/>
              <a:latin typeface="Söhne"/>
            </a:endParaRPr>
          </a:p>
          <a:p>
            <a:pPr algn="just">
              <a:defRPr/>
            </a:pPr>
            <a:endParaRPr lang="en-GB" sz="1200" dirty="0">
              <a:solidFill>
                <a:srgbClr val="374151"/>
              </a:solidFill>
              <a:latin typeface="Söhne"/>
            </a:endParaRPr>
          </a:p>
          <a:p>
            <a:pPr algn="just">
              <a:defRPr/>
            </a:pPr>
            <a:endParaRPr lang="en-GB" sz="1200" b="0" i="0" dirty="0">
              <a:solidFill>
                <a:srgbClr val="374151"/>
              </a:solidFill>
              <a:effectLst/>
              <a:latin typeface="Söhne"/>
            </a:endParaRPr>
          </a:p>
          <a:p>
            <a:pPr algn="just">
              <a:defRPr/>
            </a:pPr>
            <a:r>
              <a:rPr lang="en-GB" sz="1200" b="0" i="0" dirty="0">
                <a:solidFill>
                  <a:srgbClr val="FF0000"/>
                </a:solidFill>
                <a:effectLst/>
              </a:rPr>
              <a:t>CNOT operates on two qubits, a control qubit and a target qubit, and it applies a NOT gate to the target qubit if the control qubit is in the state |1⟩:</a:t>
            </a:r>
          </a:p>
          <a:p>
            <a:pPr algn="l"/>
            <a:r>
              <a:rPr lang="en-SE" sz="1200" b="1" i="0" dirty="0">
                <a:solidFill>
                  <a:srgbClr val="FF0000"/>
                </a:solidFill>
                <a:effectLst/>
              </a:rPr>
              <a:t>|00⟩ → |00⟩</a:t>
            </a:r>
          </a:p>
          <a:p>
            <a:pPr algn="l"/>
            <a:r>
              <a:rPr lang="en-SE" sz="1200" b="1" i="0" dirty="0">
                <a:solidFill>
                  <a:srgbClr val="FF0000"/>
                </a:solidFill>
                <a:effectLst/>
              </a:rPr>
              <a:t>|01⟩ → |01⟩</a:t>
            </a:r>
          </a:p>
          <a:p>
            <a:pPr algn="l"/>
            <a:r>
              <a:rPr lang="en-SE" sz="1200" b="1" i="0" dirty="0">
                <a:solidFill>
                  <a:srgbClr val="FF0000"/>
                </a:solidFill>
                <a:effectLst/>
              </a:rPr>
              <a:t>|10⟩ → |11⟩</a:t>
            </a:r>
          </a:p>
          <a:p>
            <a:pPr algn="l"/>
            <a:r>
              <a:rPr lang="en-SE" sz="1200" b="1" i="0" dirty="0">
                <a:solidFill>
                  <a:srgbClr val="FF0000"/>
                </a:solidFill>
                <a:effectLst/>
              </a:rPr>
              <a:t>|11⟩ → |10⟩</a:t>
            </a:r>
          </a:p>
          <a:p>
            <a:pPr algn="just">
              <a:defRPr/>
            </a:pPr>
            <a:endParaRPr kumimoji="0" lang="en-GB" sz="1200" u="none" strike="noStrike" kern="1200" cap="none" spc="0" normalizeH="0" baseline="0" noProof="0" dirty="0">
              <a:ln>
                <a:noFill/>
              </a:ln>
              <a:solidFill>
                <a:srgbClr val="374151"/>
              </a:solidFill>
              <a:uLnTx/>
              <a:uFillTx/>
              <a:latin typeface="Söhne"/>
              <a:ea typeface="+mn-ea"/>
              <a:cs typeface="+mn-cs"/>
            </a:endParaRPr>
          </a:p>
          <a:p>
            <a:pPr algn="just">
              <a:defRPr/>
            </a:pPr>
            <a:endParaRPr kumimoji="0" lang="en-SE" sz="12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algn="ctr"/>
            <a:endParaRPr lang="en-SE" dirty="0"/>
          </a:p>
        </p:txBody>
      </p:sp>
      <p:cxnSp>
        <p:nvCxnSpPr>
          <p:cNvPr id="16" name="Straight Connector 15">
            <a:extLst>
              <a:ext uri="{FF2B5EF4-FFF2-40B4-BE49-F238E27FC236}">
                <a16:creationId xmlns:a16="http://schemas.microsoft.com/office/drawing/2014/main" id="{221097D4-0888-DD1A-9D67-C5295C98F205}"/>
              </a:ext>
            </a:extLst>
          </p:cNvPr>
          <p:cNvCxnSpPr>
            <a:cxnSpLocks/>
            <a:endCxn id="13" idx="1"/>
          </p:cNvCxnSpPr>
          <p:nvPr/>
        </p:nvCxnSpPr>
        <p:spPr>
          <a:xfrm>
            <a:off x="7103533" y="4033717"/>
            <a:ext cx="1742222" cy="12367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953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p:pic>
        <p:nvPicPr>
          <p:cNvPr id="13314" name="Picture 2">
            <a:extLst>
              <a:ext uri="{FF2B5EF4-FFF2-40B4-BE49-F238E27FC236}">
                <a16:creationId xmlns:a16="http://schemas.microsoft.com/office/drawing/2014/main" id="{0AF3D331-3051-D14E-58A1-A84741F66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093" y="2119357"/>
            <a:ext cx="5175547" cy="329867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37347B8A-EF89-DA07-8BA2-26B430A5E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783" y="2119357"/>
            <a:ext cx="5423982" cy="322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368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0"/>
            <a:ext cx="10515600" cy="1325563"/>
          </a:xfrm>
        </p:spPr>
        <p:txBody>
          <a:bodyPr/>
          <a:lstStyle/>
          <a:p>
            <a:r>
              <a:rPr lang="en-US" altLang="zh-CN" b="1" dirty="0"/>
              <a:t>Quantum Machine Learning (QML)</a:t>
            </a:r>
            <a:endParaRPr lang="zh-CN" altLang="en-US" b="1" dirty="0"/>
          </a:p>
        </p:txBody>
      </p:sp>
      <p:pic>
        <p:nvPicPr>
          <p:cNvPr id="2052" name="Picture 4">
            <a:extLst>
              <a:ext uri="{FF2B5EF4-FFF2-40B4-BE49-F238E27FC236}">
                <a16:creationId xmlns:a16="http://schemas.microsoft.com/office/drawing/2014/main" id="{E3B21072-2D87-501F-6A95-180824EA9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265" y="1486430"/>
            <a:ext cx="8263468" cy="4751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37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0"/>
            <a:ext cx="10515600" cy="1325563"/>
          </a:xfrm>
        </p:spPr>
        <p:txBody>
          <a:bodyPr/>
          <a:lstStyle/>
          <a:p>
            <a:r>
              <a:rPr lang="en-US" altLang="zh-CN" b="1" dirty="0"/>
              <a:t>Quantum Machine Learning (QML) tasks</a:t>
            </a:r>
            <a:endParaRPr lang="zh-CN" altLang="en-US" b="1" dirty="0"/>
          </a:p>
        </p:txBody>
      </p:sp>
      <p:sp>
        <p:nvSpPr>
          <p:cNvPr id="7" name="TextBox 6">
            <a:extLst>
              <a:ext uri="{FF2B5EF4-FFF2-40B4-BE49-F238E27FC236}">
                <a16:creationId xmlns:a16="http://schemas.microsoft.com/office/drawing/2014/main" id="{39476738-C8B9-FCF8-4730-5C5D063363A2}"/>
              </a:ext>
            </a:extLst>
          </p:cNvPr>
          <p:cNvSpPr txBox="1"/>
          <p:nvPr/>
        </p:nvSpPr>
        <p:spPr>
          <a:xfrm>
            <a:off x="632286" y="5219946"/>
            <a:ext cx="11059884" cy="830997"/>
          </a:xfrm>
          <a:prstGeom prst="rect">
            <a:avLst/>
          </a:prstGeom>
          <a:noFill/>
        </p:spPr>
        <p:txBody>
          <a:bodyPr wrap="square">
            <a:spAutoFit/>
          </a:bodyPr>
          <a:lstStyle/>
          <a:p>
            <a:pPr algn="just"/>
            <a:r>
              <a:rPr lang="en-GB" sz="1200" dirty="0">
                <a:effectLst/>
              </a:rPr>
              <a:t>Quantum machine learning is usually considered for four main</a:t>
            </a:r>
            <a:r>
              <a:rPr lang="en-GB" sz="1200" dirty="0"/>
              <a:t> </a:t>
            </a:r>
            <a:r>
              <a:rPr lang="en-GB" sz="1200" dirty="0">
                <a:effectLst/>
              </a:rPr>
              <a:t>tasks. These include tasks where the data is either classical</a:t>
            </a:r>
            <a:r>
              <a:rPr lang="en-GB" sz="1200" dirty="0"/>
              <a:t> </a:t>
            </a:r>
            <a:r>
              <a:rPr lang="en-GB" sz="1200" dirty="0">
                <a:effectLst/>
              </a:rPr>
              <a:t>or quantum, and where the algorithm is either classical or</a:t>
            </a:r>
            <a:r>
              <a:rPr lang="en-GB" sz="1200" dirty="0"/>
              <a:t> </a:t>
            </a:r>
            <a:r>
              <a:rPr lang="en-GB" sz="1200" dirty="0">
                <a:effectLst/>
              </a:rPr>
              <a:t>quantum. Top left: tensor networks are quantum-inspired</a:t>
            </a:r>
            <a:r>
              <a:rPr lang="en-GB" sz="1200" dirty="0"/>
              <a:t> </a:t>
            </a:r>
            <a:r>
              <a:rPr lang="en-GB" sz="1200" dirty="0">
                <a:effectLst/>
              </a:rPr>
              <a:t>classical methods that can </a:t>
            </a:r>
            <a:r>
              <a:rPr lang="en-GB" sz="1200" dirty="0" err="1">
                <a:effectLst/>
              </a:rPr>
              <a:t>analyze</a:t>
            </a:r>
            <a:r>
              <a:rPr lang="en-GB" sz="1200" dirty="0">
                <a:effectLst/>
              </a:rPr>
              <a:t> classical data. Top right:</a:t>
            </a:r>
            <a:r>
              <a:rPr lang="en-GB" sz="1200" dirty="0"/>
              <a:t> </a:t>
            </a:r>
            <a:r>
              <a:rPr lang="en-GB" sz="1200" dirty="0">
                <a:effectLst/>
              </a:rPr>
              <a:t>unitary time-evolution data </a:t>
            </a:r>
            <a:r>
              <a:rPr lang="en-GB" sz="1200" i="1" dirty="0">
                <a:effectLst/>
              </a:rPr>
              <a:t>U </a:t>
            </a:r>
            <a:r>
              <a:rPr lang="en-GB" sz="1200" dirty="0">
                <a:effectLst/>
              </a:rPr>
              <a:t>from a quantum system can</a:t>
            </a:r>
            <a:r>
              <a:rPr lang="en-GB" sz="1200" dirty="0"/>
              <a:t> </a:t>
            </a:r>
            <a:r>
              <a:rPr lang="en-GB" sz="1200" dirty="0">
                <a:effectLst/>
              </a:rPr>
              <a:t>be classically compiled into a quantum circuit. Bottom left:</a:t>
            </a:r>
            <a:r>
              <a:rPr lang="en-GB" sz="1200" dirty="0"/>
              <a:t> </a:t>
            </a:r>
            <a:r>
              <a:rPr lang="en-GB" sz="1200" dirty="0">
                <a:effectLst/>
              </a:rPr>
              <a:t>handwritten digits can be mapped to quantum states for classification</a:t>
            </a:r>
            <a:r>
              <a:rPr lang="en-GB" sz="1200" dirty="0"/>
              <a:t> </a:t>
            </a:r>
            <a:r>
              <a:rPr lang="en-GB" sz="1200" dirty="0">
                <a:effectLst/>
              </a:rPr>
              <a:t>on a quantum computer. Bottom right: molecular</a:t>
            </a:r>
            <a:r>
              <a:rPr lang="en-GB" sz="1200" dirty="0"/>
              <a:t> </a:t>
            </a:r>
            <a:r>
              <a:rPr lang="en-GB" sz="1200" dirty="0">
                <a:effectLst/>
              </a:rPr>
              <a:t>ground state data can be classified directly on a quantum computer.</a:t>
            </a:r>
            <a:r>
              <a:rPr lang="en-GB" sz="1200" dirty="0"/>
              <a:t> </a:t>
            </a:r>
            <a:r>
              <a:rPr lang="en-GB" sz="1200" dirty="0">
                <a:effectLst/>
              </a:rPr>
              <a:t>The figure shows ground state energy E dependence</a:t>
            </a:r>
            <a:r>
              <a:rPr lang="en-GB" sz="1200" dirty="0"/>
              <a:t> </a:t>
            </a:r>
            <a:r>
              <a:rPr lang="en-GB" sz="1200" dirty="0">
                <a:effectLst/>
              </a:rPr>
              <a:t>on the distance d between the atoms.</a:t>
            </a:r>
          </a:p>
        </p:txBody>
      </p:sp>
      <p:pic>
        <p:nvPicPr>
          <p:cNvPr id="2050" name="Picture 2" descr="Challenges and opportunities in quantum machine learning | Nature  Computational Science">
            <a:extLst>
              <a:ext uri="{FF2B5EF4-FFF2-40B4-BE49-F238E27FC236}">
                <a16:creationId xmlns:a16="http://schemas.microsoft.com/office/drawing/2014/main" id="{7AF5EC60-796C-884E-F4FB-BC3EB6C84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808" y="1007175"/>
            <a:ext cx="7230382" cy="421277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6">
            <a:extLst>
              <a:ext uri="{FF2B5EF4-FFF2-40B4-BE49-F238E27FC236}">
                <a16:creationId xmlns:a16="http://schemas.microsoft.com/office/drawing/2014/main" id="{2730B9AB-4683-F9DC-2EDC-2E746C31763D}"/>
              </a:ext>
            </a:extLst>
          </p:cNvPr>
          <p:cNvSpPr>
            <a:spLocks noGrp="1"/>
          </p:cNvSpPr>
          <p:nvPr>
            <p:ph type="ftr" sz="quarter" idx="11"/>
          </p:nvPr>
        </p:nvSpPr>
        <p:spPr>
          <a:xfrm>
            <a:off x="1262743" y="6356350"/>
            <a:ext cx="9459686" cy="365125"/>
          </a:xfrm>
        </p:spPr>
        <p:txBody>
          <a:bodyPr/>
          <a:lstStyle/>
          <a:p>
            <a:r>
              <a:rPr lang="en-GB" altLang="zh-CN" dirty="0" err="1"/>
              <a:t>Cerezo</a:t>
            </a:r>
            <a:r>
              <a:rPr lang="en-GB" altLang="zh-CN" dirty="0"/>
              <a:t>, M., et al. "Challenges and opportunities in quantum machine learning." Nature Computational Science 2.9 (2022): 567-576.</a:t>
            </a:r>
            <a:endParaRPr lang="zh-CN" altLang="en-US" dirty="0"/>
          </a:p>
        </p:txBody>
      </p:sp>
    </p:spTree>
    <p:extLst>
      <p:ext uri="{BB962C8B-B14F-4D97-AF65-F5344CB8AC3E}">
        <p14:creationId xmlns:p14="http://schemas.microsoft.com/office/powerpoint/2010/main" val="237306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QML Applications</a:t>
            </a:r>
            <a:endParaRPr lang="zh-CN" altLang="en-US" b="1" dirty="0"/>
          </a:p>
        </p:txBody>
      </p:sp>
      <p:sp>
        <p:nvSpPr>
          <p:cNvPr id="7" name="TextBox 6">
            <a:extLst>
              <a:ext uri="{FF2B5EF4-FFF2-40B4-BE49-F238E27FC236}">
                <a16:creationId xmlns:a16="http://schemas.microsoft.com/office/drawing/2014/main" id="{39476738-C8B9-FCF8-4730-5C5D063363A2}"/>
              </a:ext>
            </a:extLst>
          </p:cNvPr>
          <p:cNvSpPr txBox="1"/>
          <p:nvPr/>
        </p:nvSpPr>
        <p:spPr>
          <a:xfrm>
            <a:off x="653139" y="5323114"/>
            <a:ext cx="10885715" cy="1015663"/>
          </a:xfrm>
          <a:prstGeom prst="rect">
            <a:avLst/>
          </a:prstGeom>
          <a:noFill/>
        </p:spPr>
        <p:txBody>
          <a:bodyPr wrap="square">
            <a:spAutoFit/>
          </a:bodyPr>
          <a:lstStyle/>
          <a:p>
            <a:pPr algn="just"/>
            <a:r>
              <a:rPr lang="en-GB" sz="1200" dirty="0">
                <a:effectLst/>
              </a:rPr>
              <a:t>QML has been envisioned</a:t>
            </a:r>
            <a:r>
              <a:rPr lang="en-GB" sz="1200" dirty="0"/>
              <a:t> </a:t>
            </a:r>
            <a:r>
              <a:rPr lang="en-GB" sz="1200" dirty="0">
                <a:effectLst/>
              </a:rPr>
              <a:t>to bring a computational advantage in many applications.</a:t>
            </a:r>
            <a:r>
              <a:rPr lang="en-GB" sz="1200" dirty="0"/>
              <a:t> </a:t>
            </a:r>
            <a:r>
              <a:rPr lang="en-GB" sz="1200" dirty="0">
                <a:effectLst/>
              </a:rPr>
              <a:t>QML can enhance quantum simulation for chemistry (e.g., molecular ground states, equilibrium states and time evolution) and materials science (e.g., quantum</a:t>
            </a:r>
            <a:r>
              <a:rPr lang="en-GB" sz="1200" dirty="0"/>
              <a:t> </a:t>
            </a:r>
            <a:r>
              <a:rPr lang="en-GB" sz="1200" dirty="0">
                <a:effectLst/>
              </a:rPr>
              <a:t>phase recognition and generative design with a target</a:t>
            </a:r>
            <a:r>
              <a:rPr lang="en-GB" sz="1200" dirty="0"/>
              <a:t> </a:t>
            </a:r>
            <a:r>
              <a:rPr lang="en-GB" sz="1200" dirty="0">
                <a:effectLst/>
              </a:rPr>
              <a:t>property in mind ). QML can enhance quantum computing</a:t>
            </a:r>
            <a:r>
              <a:rPr lang="en-GB" sz="1200" dirty="0"/>
              <a:t> </a:t>
            </a:r>
            <a:r>
              <a:rPr lang="en-GB" sz="1200" dirty="0">
                <a:effectLst/>
              </a:rPr>
              <a:t>by learning quantum error correction codes and</a:t>
            </a:r>
            <a:r>
              <a:rPr lang="en-GB" sz="1200" dirty="0"/>
              <a:t> </a:t>
            </a:r>
            <a:r>
              <a:rPr lang="en-GB" sz="1200" dirty="0">
                <a:effectLst/>
              </a:rPr>
              <a:t>syndrome decoders, performing quantum control, learning to</a:t>
            </a:r>
            <a:r>
              <a:rPr lang="en-GB" sz="1200" dirty="0"/>
              <a:t> </a:t>
            </a:r>
            <a:r>
              <a:rPr lang="en-GB" sz="1200" dirty="0">
                <a:effectLst/>
              </a:rPr>
              <a:t>mitigate errors, and compiling and optimizing quantum circuits.</a:t>
            </a:r>
            <a:r>
              <a:rPr lang="en-GB" sz="1200" dirty="0"/>
              <a:t> </a:t>
            </a:r>
            <a:r>
              <a:rPr lang="en-GB" sz="1200" dirty="0">
                <a:effectLst/>
              </a:rPr>
              <a:t>QML can enhance sensing and metrology</a:t>
            </a:r>
            <a:r>
              <a:rPr lang="en-GB" sz="1200" dirty="0"/>
              <a:t> </a:t>
            </a:r>
            <a:r>
              <a:rPr lang="en-GB" sz="1200" dirty="0">
                <a:effectLst/>
              </a:rPr>
              <a:t>and extract hidden parameters from quantum systems. Finally,</a:t>
            </a:r>
            <a:r>
              <a:rPr lang="en-GB" sz="1200" dirty="0"/>
              <a:t> </a:t>
            </a:r>
            <a:r>
              <a:rPr lang="en-GB" sz="1200" dirty="0">
                <a:effectLst/>
              </a:rPr>
              <a:t>QML may speed up classical data analysis, including</a:t>
            </a:r>
            <a:r>
              <a:rPr lang="en-GB" sz="1200" dirty="0"/>
              <a:t> </a:t>
            </a:r>
            <a:r>
              <a:rPr lang="en-GB" sz="1200" dirty="0">
                <a:effectLst/>
              </a:rPr>
              <a:t>clustering and classification.  </a:t>
            </a:r>
            <a:r>
              <a:rPr lang="en-GB" sz="1200" dirty="0"/>
              <a:t>Some applications produces data that is inherently quantum mechanical.</a:t>
            </a:r>
            <a:endParaRPr lang="en-GB" sz="1200" dirty="0">
              <a:effectLst/>
            </a:endParaRPr>
          </a:p>
        </p:txBody>
      </p:sp>
      <p:pic>
        <p:nvPicPr>
          <p:cNvPr id="1026" name="Picture 2" descr="Challenges and opportunities in quantum machine learning | Nature  Computational Science">
            <a:extLst>
              <a:ext uri="{FF2B5EF4-FFF2-40B4-BE49-F238E27FC236}">
                <a16:creationId xmlns:a16="http://schemas.microsoft.com/office/drawing/2014/main" id="{8F279B6D-217D-C62E-44D7-4E0D60F66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219" y="1110343"/>
            <a:ext cx="7995556" cy="421277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6">
            <a:extLst>
              <a:ext uri="{FF2B5EF4-FFF2-40B4-BE49-F238E27FC236}">
                <a16:creationId xmlns:a16="http://schemas.microsoft.com/office/drawing/2014/main" id="{A2E9572C-5580-2AB1-3242-3B0EDE3C5EA5}"/>
              </a:ext>
            </a:extLst>
          </p:cNvPr>
          <p:cNvSpPr>
            <a:spLocks noGrp="1"/>
          </p:cNvSpPr>
          <p:nvPr>
            <p:ph type="ftr" sz="quarter" idx="11"/>
          </p:nvPr>
        </p:nvSpPr>
        <p:spPr>
          <a:xfrm>
            <a:off x="1262743" y="6356350"/>
            <a:ext cx="9459686" cy="365125"/>
          </a:xfrm>
        </p:spPr>
        <p:txBody>
          <a:bodyPr/>
          <a:lstStyle/>
          <a:p>
            <a:r>
              <a:rPr lang="en-GB" altLang="zh-CN" dirty="0" err="1"/>
              <a:t>Cerezo</a:t>
            </a:r>
            <a:r>
              <a:rPr lang="en-GB" altLang="zh-CN" dirty="0"/>
              <a:t>, M., et al. "Challenges and opportunities in quantum machine learning." Nature Computational Science 2.9 (2022): 567-576.</a:t>
            </a:r>
            <a:endParaRPr lang="zh-CN" altLang="en-US" dirty="0"/>
          </a:p>
        </p:txBody>
      </p:sp>
    </p:spTree>
    <p:extLst>
      <p:ext uri="{BB962C8B-B14F-4D97-AF65-F5344CB8AC3E}">
        <p14:creationId xmlns:p14="http://schemas.microsoft.com/office/powerpoint/2010/main" val="101834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Outline</a:t>
            </a:r>
            <a:endParaRPr lang="zh-CN" altLang="en-US" b="1" dirty="0"/>
          </a:p>
        </p:txBody>
      </p:sp>
      <p:sp>
        <p:nvSpPr>
          <p:cNvPr id="3" name="内容占位符 2"/>
          <p:cNvSpPr>
            <a:spLocks noGrp="1"/>
          </p:cNvSpPr>
          <p:nvPr>
            <p:ph idx="1"/>
          </p:nvPr>
        </p:nvSpPr>
        <p:spPr/>
        <p:txBody>
          <a:bodyPr/>
          <a:lstStyle/>
          <a:p>
            <a:r>
              <a:rPr lang="en-US" altLang="zh-CN" dirty="0"/>
              <a:t>Introduction </a:t>
            </a:r>
          </a:p>
          <a:p>
            <a:r>
              <a:rPr lang="en-US" altLang="zh-CN" dirty="0"/>
              <a:t>Quantum Machine Learning (QML) tasks</a:t>
            </a:r>
          </a:p>
          <a:p>
            <a:r>
              <a:rPr lang="en-US" altLang="zh-CN" dirty="0"/>
              <a:t>Applications</a:t>
            </a:r>
          </a:p>
          <a:p>
            <a:r>
              <a:rPr lang="en-US" altLang="zh-CN" dirty="0"/>
              <a:t>Data in QML</a:t>
            </a:r>
          </a:p>
          <a:p>
            <a:r>
              <a:rPr lang="en-US" altLang="zh-CN" dirty="0"/>
              <a:t>Algorithm</a:t>
            </a:r>
          </a:p>
          <a:p>
            <a:r>
              <a:rPr lang="en-US" altLang="zh-CN" dirty="0"/>
              <a:t>Challenges</a:t>
            </a:r>
          </a:p>
          <a:p>
            <a:r>
              <a:rPr lang="en-US" altLang="zh-CN" dirty="0"/>
              <a:t>Quantum Resources</a:t>
            </a:r>
          </a:p>
        </p:txBody>
      </p:sp>
    </p:spTree>
    <p:extLst>
      <p:ext uri="{BB962C8B-B14F-4D97-AF65-F5344CB8AC3E}">
        <p14:creationId xmlns:p14="http://schemas.microsoft.com/office/powerpoint/2010/main" val="401380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151"/>
            <a:ext cx="10515600" cy="1325563"/>
          </a:xfrm>
        </p:spPr>
        <p:txBody>
          <a:bodyPr/>
          <a:lstStyle/>
          <a:p>
            <a:r>
              <a:rPr lang="en-US" altLang="zh-CN" b="1" dirty="0"/>
              <a:t>Data in QML</a:t>
            </a:r>
            <a:endParaRPr lang="zh-CN" altLang="en-US" b="1"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9476738-C8B9-FCF8-4730-5C5D063363A2}"/>
                  </a:ext>
                </a:extLst>
              </p:cNvPr>
              <p:cNvSpPr txBox="1"/>
              <p:nvPr/>
            </p:nvSpPr>
            <p:spPr>
              <a:xfrm>
                <a:off x="7717975" y="2195081"/>
                <a:ext cx="3853538" cy="4185761"/>
              </a:xfrm>
              <a:prstGeom prst="rect">
                <a:avLst/>
              </a:prstGeom>
              <a:noFill/>
            </p:spPr>
            <p:txBody>
              <a:bodyPr wrap="square">
                <a:spAutoFit/>
              </a:bodyPr>
              <a:lstStyle/>
              <a:p>
                <a:pPr marL="228600" indent="-228600" algn="just">
                  <a:buAutoNum type="alphaLcParenR"/>
                </a:pPr>
                <a:r>
                  <a:rPr lang="en-GB" sz="1400" dirty="0">
                    <a:effectLst/>
                  </a:rPr>
                  <a:t>The classical data</a:t>
                </a:r>
                <a:r>
                  <a:rPr lang="en-GB" sz="1400" dirty="0"/>
                  <a:t> </a:t>
                </a:r>
                <a:r>
                  <a:rPr lang="en-GB" sz="1400" dirty="0">
                    <a:effectLst/>
                  </a:rPr>
                  <a:t>x, i.e., images of cats and images of dogs, is encoded into</a:t>
                </a:r>
                <a:r>
                  <a:rPr lang="en-GB" sz="1400" dirty="0"/>
                  <a:t> </a:t>
                </a:r>
                <a:r>
                  <a:rPr lang="en-GB" sz="1400" dirty="0">
                    <a:effectLst/>
                  </a:rPr>
                  <a:t>a Hilbert space via some map </a:t>
                </a:r>
                <a14:m>
                  <m:oMath xmlns:m="http://schemas.openxmlformats.org/officeDocument/2006/math">
                    <m:r>
                      <a:rPr lang="en-US" sz="1400" b="1" i="1" smtClean="0">
                        <a:effectLst/>
                        <a:latin typeface="Cambria Math" panose="02040503050406030204" pitchFamily="18" charset="0"/>
                      </a:rPr>
                      <m:t>𝒙</m:t>
                    </m:r>
                    <m:r>
                      <m:rPr>
                        <m:nor/>
                      </m:rPr>
                      <a:rPr lang="en-US" sz="1400" b="1" i="0" smtClean="0">
                        <a:effectLst/>
                      </a:rPr>
                      <m:t> </m:t>
                    </m:r>
                    <m:r>
                      <a:rPr lang="en-US" sz="1400" b="1" i="1" smtClean="0">
                        <a:effectLst/>
                        <a:latin typeface="Cambria Math" panose="02040503050406030204" pitchFamily="18" charset="0"/>
                      </a:rPr>
                      <m:t>→|</m:t>
                    </m:r>
                    <m:r>
                      <a:rPr lang="en-US" sz="1400" b="1" i="1" smtClean="0">
                        <a:effectLst/>
                        <a:latin typeface="Cambria Math" panose="02040503050406030204" pitchFamily="18" charset="0"/>
                      </a:rPr>
                      <m:t>𝝍</m:t>
                    </m:r>
                    <m:d>
                      <m:dPr>
                        <m:ctrlPr>
                          <a:rPr lang="en-US" sz="1400" b="1" i="1" smtClean="0">
                            <a:effectLst/>
                            <a:latin typeface="Cambria Math" panose="02040503050406030204" pitchFamily="18" charset="0"/>
                          </a:rPr>
                        </m:ctrlPr>
                      </m:dPr>
                      <m:e>
                        <m:r>
                          <a:rPr lang="en-US" sz="1400" b="1" i="1" smtClean="0">
                            <a:effectLst/>
                            <a:latin typeface="Cambria Math" panose="02040503050406030204" pitchFamily="18" charset="0"/>
                          </a:rPr>
                          <m:t>𝒙</m:t>
                        </m:r>
                      </m:e>
                    </m:d>
                    <m:r>
                      <a:rPr lang="en-US" sz="1400" b="1" i="1" smtClean="0">
                        <a:effectLst/>
                        <a:latin typeface="Cambria Math" panose="02040503050406030204" pitchFamily="18" charset="0"/>
                      </a:rPr>
                      <m:t>⟩</m:t>
                    </m:r>
                  </m:oMath>
                </a14:m>
                <a:r>
                  <a:rPr lang="en-GB" sz="1400" dirty="0">
                    <a:effectLst/>
                  </a:rPr>
                  <a:t>. Ideally, data</a:t>
                </a:r>
                <a:r>
                  <a:rPr lang="en-GB" sz="1400" dirty="0"/>
                  <a:t> </a:t>
                </a:r>
                <a:r>
                  <a:rPr lang="en-GB" sz="1400" dirty="0">
                    <a:effectLst/>
                  </a:rPr>
                  <a:t>from different classes (here represented by dots and stars)</a:t>
                </a:r>
                <a:r>
                  <a:rPr lang="en-GB" sz="1400" dirty="0"/>
                  <a:t> </a:t>
                </a:r>
                <a:r>
                  <a:rPr lang="en-GB" sz="1400" dirty="0">
                    <a:effectLst/>
                  </a:rPr>
                  <a:t>is mapped to different regions of the Hilbert space. </a:t>
                </a:r>
              </a:p>
              <a:p>
                <a:pPr marL="228600" indent="-228600" algn="just">
                  <a:buAutoNum type="alphaLcParenR"/>
                </a:pPr>
                <a:r>
                  <a:rPr lang="en-GB" sz="1400" dirty="0">
                    <a:effectLst/>
                  </a:rPr>
                  <a:t>Quantum</a:t>
                </a:r>
                <a:r>
                  <a:rPr lang="en-GB" sz="1400" dirty="0"/>
                  <a:t> </a:t>
                </a:r>
                <a:r>
                  <a:rPr lang="en-GB" sz="1400" dirty="0">
                    <a:effectLst/>
                  </a:rPr>
                  <a:t>data </a:t>
                </a:r>
                <a14:m>
                  <m:oMath xmlns:m="http://schemas.openxmlformats.org/officeDocument/2006/math">
                    <m:r>
                      <a:rPr lang="en-US" sz="1400" b="1" i="1" smtClean="0">
                        <a:effectLst/>
                        <a:latin typeface="Cambria Math" panose="02040503050406030204" pitchFamily="18" charset="0"/>
                      </a:rPr>
                      <m:t>𝝍</m:t>
                    </m:r>
                    <m:d>
                      <m:dPr>
                        <m:ctrlPr>
                          <a:rPr lang="en-US" sz="1400" b="1" i="1" smtClean="0">
                            <a:effectLst/>
                            <a:latin typeface="Cambria Math" panose="02040503050406030204" pitchFamily="18" charset="0"/>
                          </a:rPr>
                        </m:ctrlPr>
                      </m:dPr>
                      <m:e>
                        <m:r>
                          <a:rPr lang="en-US" sz="1400" b="1" i="1" smtClean="0">
                            <a:effectLst/>
                            <a:latin typeface="Cambria Math" panose="02040503050406030204" pitchFamily="18" charset="0"/>
                          </a:rPr>
                          <m:t>𝒙</m:t>
                        </m:r>
                      </m:e>
                    </m:d>
                    <m:r>
                      <a:rPr lang="en-US" sz="1400" b="1" i="1" smtClean="0">
                        <a:effectLst/>
                        <a:latin typeface="Cambria Math" panose="02040503050406030204" pitchFamily="18" charset="0"/>
                      </a:rPr>
                      <m:t> </m:t>
                    </m:r>
                  </m:oMath>
                </a14:m>
                <a:r>
                  <a:rPr lang="en-GB" sz="1400" dirty="0">
                    <a:effectLst/>
                  </a:rPr>
                  <a:t>can be directly </a:t>
                </a:r>
                <a:r>
                  <a:rPr lang="en-GB" sz="1400" dirty="0" err="1">
                    <a:effectLst/>
                  </a:rPr>
                  <a:t>analyzed</a:t>
                </a:r>
                <a:r>
                  <a:rPr lang="en-GB" sz="1400" dirty="0">
                    <a:effectLst/>
                  </a:rPr>
                  <a:t> on a quantum device.</a:t>
                </a:r>
                <a:r>
                  <a:rPr lang="en-GB" sz="1400" dirty="0"/>
                  <a:t> </a:t>
                </a:r>
                <a:r>
                  <a:rPr lang="en-GB" sz="1400" dirty="0">
                    <a:effectLst/>
                  </a:rPr>
                  <a:t>Here the dataset is composed of states representing metallic</a:t>
                </a:r>
                <a:r>
                  <a:rPr lang="en-GB" sz="1400" dirty="0"/>
                  <a:t> </a:t>
                </a:r>
                <a:r>
                  <a:rPr lang="en-GB" sz="1400" dirty="0">
                    <a:effectLst/>
                  </a:rPr>
                  <a:t>or superconducting systems. </a:t>
                </a:r>
              </a:p>
              <a:p>
                <a:pPr marL="228600" indent="-228600" algn="just">
                  <a:buAutoNum type="alphaLcParenR"/>
                </a:pPr>
                <a:r>
                  <a:rPr lang="en-GB" sz="1400" dirty="0">
                    <a:effectLst/>
                  </a:rPr>
                  <a:t>The dataset is used to train a</a:t>
                </a:r>
                <a:r>
                  <a:rPr lang="en-GB" sz="1400" dirty="0"/>
                  <a:t> </a:t>
                </a:r>
                <a:r>
                  <a:rPr lang="en-GB" sz="1400" dirty="0">
                    <a:effectLst/>
                  </a:rPr>
                  <a:t>QML model. Two common paradigms in QML are quantum</a:t>
                </a:r>
                <a:r>
                  <a:rPr lang="en-GB" sz="1400" dirty="0"/>
                  <a:t> </a:t>
                </a:r>
                <a:r>
                  <a:rPr lang="en-GB" sz="1400" dirty="0">
                    <a:effectLst/>
                  </a:rPr>
                  <a:t>neural networks and quantum kernels, both of which allow</a:t>
                </a:r>
                <a:r>
                  <a:rPr lang="en-GB" sz="1400" dirty="0"/>
                  <a:t> </a:t>
                </a:r>
                <a:r>
                  <a:rPr lang="en-GB" sz="1400" dirty="0">
                    <a:effectLst/>
                  </a:rPr>
                  <a:t>for the classification of either classical or quantum data. In Kernel</a:t>
                </a:r>
                <a:r>
                  <a:rPr lang="en-GB" sz="1400" dirty="0"/>
                  <a:t> </a:t>
                </a:r>
                <a:r>
                  <a:rPr lang="en-GB" sz="1400" dirty="0">
                    <a:effectLst/>
                  </a:rPr>
                  <a:t>methods one fits a decision hyperplane that separates the</a:t>
                </a:r>
                <a:r>
                  <a:rPr lang="en-GB" sz="1400" dirty="0"/>
                  <a:t> </a:t>
                </a:r>
                <a:r>
                  <a:rPr lang="en-GB" sz="1400" dirty="0">
                    <a:effectLst/>
                  </a:rPr>
                  <a:t>classes. </a:t>
                </a:r>
              </a:p>
              <a:p>
                <a:pPr marL="228600" indent="-228600" algn="just">
                  <a:buAutoNum type="alphaLcParenR"/>
                </a:pPr>
                <a:r>
                  <a:rPr lang="en-GB" sz="1400" dirty="0">
                    <a:effectLst/>
                  </a:rPr>
                  <a:t>Once the model is trained, it can be used to make</a:t>
                </a:r>
                <a:r>
                  <a:rPr lang="en-GB" sz="1400" dirty="0"/>
                  <a:t> </a:t>
                </a:r>
                <a:r>
                  <a:rPr lang="en-GB" sz="1400" dirty="0">
                    <a:effectLst/>
                  </a:rPr>
                  <a:t>predictions.</a:t>
                </a:r>
              </a:p>
            </p:txBody>
          </p:sp>
        </mc:Choice>
        <mc:Fallback xmlns="">
          <p:sp>
            <p:nvSpPr>
              <p:cNvPr id="7" name="TextBox 6">
                <a:extLst>
                  <a:ext uri="{FF2B5EF4-FFF2-40B4-BE49-F238E27FC236}">
                    <a16:creationId xmlns:a16="http://schemas.microsoft.com/office/drawing/2014/main" id="{39476738-C8B9-FCF8-4730-5C5D063363A2}"/>
                  </a:ext>
                </a:extLst>
              </p:cNvPr>
              <p:cNvSpPr txBox="1">
                <a:spLocks noRot="1" noChangeAspect="1" noMove="1" noResize="1" noEditPoints="1" noAdjustHandles="1" noChangeArrowheads="1" noChangeShapeType="1" noTextEdit="1"/>
              </p:cNvSpPr>
              <p:nvPr/>
            </p:nvSpPr>
            <p:spPr>
              <a:xfrm>
                <a:off x="7717975" y="2195081"/>
                <a:ext cx="3853538" cy="4185761"/>
              </a:xfrm>
              <a:prstGeom prst="rect">
                <a:avLst/>
              </a:prstGeom>
              <a:blipFill>
                <a:blip r:embed="rId3"/>
                <a:stretch>
                  <a:fillRect l="-328" t="-302" r="-328" b="-604"/>
                </a:stretch>
              </a:blipFill>
            </p:spPr>
            <p:txBody>
              <a:bodyPr/>
              <a:lstStyle/>
              <a:p>
                <a:r>
                  <a:rPr lang="en-SE">
                    <a:noFill/>
                  </a:rPr>
                  <a:t> </a:t>
                </a:r>
              </a:p>
            </p:txBody>
          </p:sp>
        </mc:Fallback>
      </mc:AlternateContent>
      <p:pic>
        <p:nvPicPr>
          <p:cNvPr id="4098" name="Picture 2" descr="Challenges and opportunities in quantum machine learning | Nature  Computational Science">
            <a:extLst>
              <a:ext uri="{FF2B5EF4-FFF2-40B4-BE49-F238E27FC236}">
                <a16:creationId xmlns:a16="http://schemas.microsoft.com/office/drawing/2014/main" id="{CF9C45D7-4CCC-547D-AFD8-F8958E5DDA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934533"/>
            <a:ext cx="6792686" cy="54463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28F79B-36C6-892C-01D1-43C9E1A667C8}"/>
                  </a:ext>
                </a:extLst>
              </p:cNvPr>
              <p:cNvSpPr txBox="1"/>
              <p:nvPr/>
            </p:nvSpPr>
            <p:spPr>
              <a:xfrm>
                <a:off x="9111341" y="934533"/>
                <a:ext cx="2460172" cy="67262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a:t>set of q</a:t>
                </a:r>
                <a:r>
                  <a:rPr lang="en-SE" dirty="0"/>
                  <a:t>uantum states {</a:t>
                </a:r>
                <a14:m>
                  <m:oMath xmlns:m="http://schemas.openxmlformats.org/officeDocument/2006/math">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𝝍</m:t>
                        </m:r>
                      </m:e>
                      <m:sub>
                        <m:r>
                          <a:rPr lang="en-US" b="1" i="1" smtClean="0">
                            <a:latin typeface="Cambria Math" panose="02040503050406030204" pitchFamily="18" charset="0"/>
                          </a:rPr>
                          <m:t>𝒋</m:t>
                        </m:r>
                      </m:sub>
                    </m:sSub>
                    <m:r>
                      <a:rPr lang="en-US" b="1" i="1">
                        <a:latin typeface="Cambria Math" panose="02040503050406030204" pitchFamily="18" charset="0"/>
                      </a:rPr>
                      <m:t>⟩</m:t>
                    </m:r>
                  </m:oMath>
                </a14:m>
                <a:r>
                  <a:rPr lang="en-SE" dirty="0"/>
                  <a:t>} or unitaries </a:t>
                </a:r>
                <a:r>
                  <a:rPr lang="en-SE" i="1" dirty="0"/>
                  <a:t>{Uj}</a:t>
                </a:r>
              </a:p>
            </p:txBody>
          </p:sp>
        </mc:Choice>
        <mc:Fallback xmlns="">
          <p:sp>
            <p:nvSpPr>
              <p:cNvPr id="4" name="TextBox 3">
                <a:extLst>
                  <a:ext uri="{FF2B5EF4-FFF2-40B4-BE49-F238E27FC236}">
                    <a16:creationId xmlns:a16="http://schemas.microsoft.com/office/drawing/2014/main" id="{5028F79B-36C6-892C-01D1-43C9E1A667C8}"/>
                  </a:ext>
                </a:extLst>
              </p:cNvPr>
              <p:cNvSpPr txBox="1">
                <a:spLocks noRot="1" noChangeAspect="1" noMove="1" noResize="1" noEditPoints="1" noAdjustHandles="1" noChangeArrowheads="1" noChangeShapeType="1" noTextEdit="1"/>
              </p:cNvSpPr>
              <p:nvPr/>
            </p:nvSpPr>
            <p:spPr>
              <a:xfrm>
                <a:off x="9111341" y="934533"/>
                <a:ext cx="2460172" cy="672620"/>
              </a:xfrm>
              <a:prstGeom prst="rect">
                <a:avLst/>
              </a:prstGeom>
              <a:blipFill>
                <a:blip r:embed="rId5"/>
                <a:stretch>
                  <a:fillRect l="-2051" t="-1786" b="-8929"/>
                </a:stretch>
              </a:blipFill>
            </p:spPr>
            <p:txBody>
              <a:bodyPr/>
              <a:lstStyle/>
              <a:p>
                <a:r>
                  <a:rPr lang="en-SE">
                    <a:noFill/>
                  </a:rPr>
                  <a:t> </a:t>
                </a:r>
              </a:p>
            </p:txBody>
          </p:sp>
        </mc:Fallback>
      </mc:AlternateContent>
      <p:cxnSp>
        <p:nvCxnSpPr>
          <p:cNvPr id="6" name="Curved Connector 5">
            <a:extLst>
              <a:ext uri="{FF2B5EF4-FFF2-40B4-BE49-F238E27FC236}">
                <a16:creationId xmlns:a16="http://schemas.microsoft.com/office/drawing/2014/main" id="{DAF5A069-4224-3A7E-E62C-DF171C74C9D8}"/>
              </a:ext>
            </a:extLst>
          </p:cNvPr>
          <p:cNvCxnSpPr>
            <a:cxnSpLocks/>
            <a:endCxn id="4" idx="2"/>
          </p:cNvCxnSpPr>
          <p:nvPr/>
        </p:nvCxnSpPr>
        <p:spPr>
          <a:xfrm flipV="1">
            <a:off x="7630886" y="1607153"/>
            <a:ext cx="2710541" cy="210355"/>
          </a:xfrm>
          <a:prstGeom prst="curvedConnector2">
            <a:avLst/>
          </a:prstGeom>
        </p:spPr>
        <p:style>
          <a:lnRef idx="1">
            <a:schemeClr val="accent1"/>
          </a:lnRef>
          <a:fillRef idx="0">
            <a:schemeClr val="accent1"/>
          </a:fillRef>
          <a:effectRef idx="0">
            <a:schemeClr val="accent1"/>
          </a:effectRef>
          <a:fontRef idx="minor">
            <a:schemeClr val="tx1"/>
          </a:fontRef>
        </p:style>
      </p:cxnSp>
      <p:sp>
        <p:nvSpPr>
          <p:cNvPr id="19" name="Footer Placeholder 6">
            <a:extLst>
              <a:ext uri="{FF2B5EF4-FFF2-40B4-BE49-F238E27FC236}">
                <a16:creationId xmlns:a16="http://schemas.microsoft.com/office/drawing/2014/main" id="{C98AA1DD-1F15-3AE2-3633-5A097B19A22D}"/>
              </a:ext>
            </a:extLst>
          </p:cNvPr>
          <p:cNvSpPr>
            <a:spLocks noGrp="1"/>
          </p:cNvSpPr>
          <p:nvPr>
            <p:ph type="ftr" sz="quarter" idx="11"/>
          </p:nvPr>
        </p:nvSpPr>
        <p:spPr>
          <a:xfrm>
            <a:off x="1262743" y="6356350"/>
            <a:ext cx="9459686" cy="365125"/>
          </a:xfrm>
        </p:spPr>
        <p:txBody>
          <a:bodyPr/>
          <a:lstStyle/>
          <a:p>
            <a:r>
              <a:rPr lang="en-GB" altLang="zh-CN" dirty="0" err="1"/>
              <a:t>Cerezo</a:t>
            </a:r>
            <a:r>
              <a:rPr lang="en-GB" altLang="zh-CN" dirty="0"/>
              <a:t>, M., et al. "Challenges and opportunities in quantum machine learning." Nature Computational Science 2.9 (2022): 567-576.</a:t>
            </a:r>
            <a:endParaRPr lang="zh-CN" altLang="en-US" dirty="0"/>
          </a:p>
        </p:txBody>
      </p:sp>
    </p:spTree>
    <p:extLst>
      <p:ext uri="{BB962C8B-B14F-4D97-AF65-F5344CB8AC3E}">
        <p14:creationId xmlns:p14="http://schemas.microsoft.com/office/powerpoint/2010/main" val="3873610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QML Algorithms</a:t>
            </a:r>
            <a:endParaRPr lang="zh-CN" altLang="en-US" b="1" dirty="0"/>
          </a:p>
        </p:txBody>
      </p:sp>
      <p:sp>
        <p:nvSpPr>
          <p:cNvPr id="4" name="TextBox 3">
            <a:extLst>
              <a:ext uri="{FF2B5EF4-FFF2-40B4-BE49-F238E27FC236}">
                <a16:creationId xmlns:a16="http://schemas.microsoft.com/office/drawing/2014/main" id="{1CB4ABFC-4F04-E26F-5429-5084CCBD97CD}"/>
              </a:ext>
            </a:extLst>
          </p:cNvPr>
          <p:cNvSpPr txBox="1"/>
          <p:nvPr/>
        </p:nvSpPr>
        <p:spPr>
          <a:xfrm>
            <a:off x="838200" y="1515533"/>
            <a:ext cx="9516533" cy="4247317"/>
          </a:xfrm>
          <a:prstGeom prst="rect">
            <a:avLst/>
          </a:prstGeom>
          <a:noFill/>
        </p:spPr>
        <p:txBody>
          <a:bodyPr wrap="square" rtlCol="0">
            <a:spAutoFit/>
          </a:bodyPr>
          <a:lstStyle/>
          <a:p>
            <a:pPr marL="285750" indent="-285750">
              <a:buFont typeface="Arial" panose="020B0604020202020204" pitchFamily="34" charset="0"/>
              <a:buChar char="•"/>
            </a:pPr>
            <a:r>
              <a:rPr lang="en-GB" b="1" i="0" dirty="0">
                <a:solidFill>
                  <a:srgbClr val="374151"/>
                </a:solidFill>
                <a:effectLst/>
              </a:rPr>
              <a:t>Quantum-inspired algorithms [1-6]</a:t>
            </a:r>
          </a:p>
          <a:p>
            <a:pPr marL="1200150" lvl="2" indent="-285750">
              <a:buFont typeface="Courier New" panose="02070309020205020404" pitchFamily="49" charset="0"/>
              <a:buChar char="o"/>
            </a:pPr>
            <a:r>
              <a:rPr lang="en-GB" b="0" i="0" dirty="0">
                <a:solidFill>
                  <a:srgbClr val="374151"/>
                </a:solidFill>
                <a:effectLst/>
              </a:rPr>
              <a:t>simulated quantum annealing to optimize classical cost functions</a:t>
            </a:r>
            <a:endParaRPr lang="en-GB" dirty="0">
              <a:solidFill>
                <a:srgbClr val="374151"/>
              </a:solidFill>
            </a:endParaRPr>
          </a:p>
          <a:p>
            <a:pPr marL="1200150" lvl="2" indent="-285750">
              <a:buFont typeface="Courier New" panose="02070309020205020404" pitchFamily="49" charset="0"/>
              <a:buChar char="o"/>
            </a:pPr>
            <a:r>
              <a:rPr lang="en-GB" b="0" i="0" dirty="0">
                <a:solidFill>
                  <a:srgbClr val="374151"/>
                </a:solidFill>
                <a:effectLst/>
              </a:rPr>
              <a:t>Do not require a quantum computer</a:t>
            </a:r>
          </a:p>
          <a:p>
            <a:pPr marL="285750" indent="-285750">
              <a:buFont typeface="Arial" panose="020B0604020202020204" pitchFamily="34" charset="0"/>
              <a:buChar char="•"/>
            </a:pPr>
            <a:r>
              <a:rPr lang="en-GB" b="1" i="0" dirty="0">
                <a:solidFill>
                  <a:srgbClr val="374151"/>
                </a:solidFill>
                <a:effectLst/>
              </a:rPr>
              <a:t>Quantum data processing algorithms</a:t>
            </a:r>
          </a:p>
          <a:p>
            <a:pPr marL="1200150" lvl="2" indent="-285750">
              <a:buFont typeface="Courier New" panose="02070309020205020404" pitchFamily="49" charset="0"/>
              <a:buChar char="o"/>
            </a:pPr>
            <a:r>
              <a:rPr lang="en-GB" b="0" i="0" dirty="0">
                <a:solidFill>
                  <a:srgbClr val="374151"/>
                </a:solidFill>
                <a:effectLst/>
              </a:rPr>
              <a:t>Exploiting the quantum properties of data for CML</a:t>
            </a:r>
            <a:endParaRPr lang="en-GB" dirty="0">
              <a:solidFill>
                <a:srgbClr val="374151"/>
              </a:solidFill>
            </a:endParaRPr>
          </a:p>
          <a:p>
            <a:pPr marL="285750" indent="-285750">
              <a:buFont typeface="Arial" panose="020B0604020202020204" pitchFamily="34" charset="0"/>
              <a:buChar char="•"/>
            </a:pPr>
            <a:r>
              <a:rPr lang="en-GB" b="1" i="0" dirty="0">
                <a:solidFill>
                  <a:srgbClr val="374151"/>
                </a:solidFill>
                <a:effectLst/>
              </a:rPr>
              <a:t>Quantum-enhanced classical machine learning algorithms</a:t>
            </a:r>
          </a:p>
          <a:p>
            <a:pPr marL="1200150" lvl="2" indent="-285750">
              <a:buFont typeface="Courier New" panose="02070309020205020404" pitchFamily="49" charset="0"/>
              <a:buChar char="o"/>
            </a:pPr>
            <a:r>
              <a:rPr lang="en-GB" b="0" i="0" dirty="0">
                <a:solidFill>
                  <a:srgbClr val="374151"/>
                </a:solidFill>
                <a:effectLst/>
              </a:rPr>
              <a:t>CML uses quantum features for improvement</a:t>
            </a:r>
          </a:p>
          <a:p>
            <a:pPr marL="285750" indent="-285750">
              <a:buFont typeface="Arial" panose="020B0604020202020204" pitchFamily="34" charset="0"/>
              <a:buChar char="•"/>
            </a:pPr>
            <a:r>
              <a:rPr lang="en-GB" b="1" i="0" dirty="0">
                <a:solidFill>
                  <a:srgbClr val="374151"/>
                </a:solidFill>
                <a:effectLst/>
              </a:rPr>
              <a:t>Variational quantum algorithms [8,9]</a:t>
            </a:r>
          </a:p>
          <a:p>
            <a:pPr marL="1200150" lvl="2" indent="-285750">
              <a:buFont typeface="Courier New" panose="02070309020205020404" pitchFamily="49" charset="0"/>
              <a:buChar char="o"/>
            </a:pPr>
            <a:r>
              <a:rPr lang="en-GB" b="0" i="0" dirty="0">
                <a:solidFill>
                  <a:srgbClr val="374151"/>
                </a:solidFill>
                <a:effectLst/>
              </a:rPr>
              <a:t>Use variational methods to optimize a cost function on a quantum computer</a:t>
            </a:r>
          </a:p>
          <a:p>
            <a:pPr marL="1200150" lvl="2" indent="-285750">
              <a:buFont typeface="Courier New" panose="02070309020205020404" pitchFamily="49" charset="0"/>
              <a:buChar char="o"/>
            </a:pPr>
            <a:r>
              <a:rPr lang="en-GB" dirty="0">
                <a:solidFill>
                  <a:srgbClr val="374151"/>
                </a:solidFill>
              </a:rPr>
              <a:t>VQA (QNN) solve ML problem on a quantum computer using PQC. </a:t>
            </a:r>
          </a:p>
          <a:p>
            <a:pPr marL="285750" indent="-285750">
              <a:buFont typeface="Arial" panose="020B0604020202020204" pitchFamily="34" charset="0"/>
              <a:buChar char="•"/>
            </a:pPr>
            <a:r>
              <a:rPr lang="en-GB" b="1" i="0" dirty="0">
                <a:solidFill>
                  <a:srgbClr val="374151"/>
                </a:solidFill>
                <a:effectLst/>
              </a:rPr>
              <a:t>Quantum clustering algorithms [7]</a:t>
            </a:r>
          </a:p>
          <a:p>
            <a:pPr marL="1200150" lvl="2" indent="-285750">
              <a:buFont typeface="Courier New" panose="02070309020205020404" pitchFamily="49" charset="0"/>
              <a:buChar char="o"/>
            </a:pPr>
            <a:r>
              <a:rPr lang="en-GB" b="0" i="0" dirty="0">
                <a:solidFill>
                  <a:srgbClr val="374151"/>
                </a:solidFill>
                <a:effectLst/>
              </a:rPr>
              <a:t>cluster data using quantum methods </a:t>
            </a:r>
          </a:p>
          <a:p>
            <a:pPr marL="1200150" lvl="2" indent="-285750">
              <a:buFont typeface="Courier New" panose="02070309020205020404" pitchFamily="49" charset="0"/>
              <a:buChar char="o"/>
            </a:pPr>
            <a:r>
              <a:rPr lang="en-GB" b="0" i="0" dirty="0" err="1">
                <a:solidFill>
                  <a:srgbClr val="374151"/>
                </a:solidFill>
                <a:effectLst/>
              </a:rPr>
              <a:t>Qk</a:t>
            </a:r>
            <a:r>
              <a:rPr lang="en-GB" b="0" i="0" dirty="0">
                <a:solidFill>
                  <a:srgbClr val="374151"/>
                </a:solidFill>
                <a:effectLst/>
              </a:rPr>
              <a:t>-means uses the phase estimation algorithm to cluster data points into k groups.</a:t>
            </a:r>
            <a:endParaRPr lang="en-SE" b="0" i="0" dirty="0">
              <a:solidFill>
                <a:srgbClr val="374151"/>
              </a:solidFill>
              <a:effectLst/>
            </a:endParaRPr>
          </a:p>
          <a:p>
            <a:pPr marL="285750" indent="-285750">
              <a:buFont typeface="Arial" panose="020B0604020202020204" pitchFamily="34" charset="0"/>
              <a:buChar char="•"/>
            </a:pPr>
            <a:r>
              <a:rPr lang="en-GB" b="1" i="0" dirty="0">
                <a:solidFill>
                  <a:srgbClr val="374151"/>
                </a:solidFill>
                <a:effectLst/>
              </a:rPr>
              <a:t>Quantum kernel [10,11]</a:t>
            </a:r>
          </a:p>
          <a:p>
            <a:pPr marL="285750" indent="-285750">
              <a:buFont typeface="Arial" panose="020B0604020202020204" pitchFamily="34" charset="0"/>
              <a:buChar char="•"/>
            </a:pPr>
            <a:r>
              <a:rPr lang="en-GB" b="1" dirty="0">
                <a:solidFill>
                  <a:srgbClr val="374151"/>
                </a:solidFill>
              </a:rPr>
              <a:t>Quantum Reinforcement Learning</a:t>
            </a:r>
            <a:endParaRPr lang="en-GB" b="1" i="0" dirty="0">
              <a:solidFill>
                <a:srgbClr val="374151"/>
              </a:solidFill>
              <a:effectLst/>
            </a:endParaRPr>
          </a:p>
        </p:txBody>
      </p:sp>
    </p:spTree>
    <p:extLst>
      <p:ext uri="{BB962C8B-B14F-4D97-AF65-F5344CB8AC3E}">
        <p14:creationId xmlns:p14="http://schemas.microsoft.com/office/powerpoint/2010/main" val="3059899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Quantum Neural Networks (QNN)</a:t>
            </a:r>
            <a:endParaRPr lang="zh-CN" altLang="en-US" b="1" dirty="0"/>
          </a:p>
        </p:txBody>
      </p:sp>
      <p:sp>
        <p:nvSpPr>
          <p:cNvPr id="7" name="Footer Placeholder 6">
            <a:extLst>
              <a:ext uri="{FF2B5EF4-FFF2-40B4-BE49-F238E27FC236}">
                <a16:creationId xmlns:a16="http://schemas.microsoft.com/office/drawing/2014/main" id="{A9A7A7E9-ECC7-C1ED-1BEE-5E0D56695D7B}"/>
              </a:ext>
            </a:extLst>
          </p:cNvPr>
          <p:cNvSpPr>
            <a:spLocks noGrp="1"/>
          </p:cNvSpPr>
          <p:nvPr>
            <p:ph type="ftr" sz="quarter" idx="11"/>
          </p:nvPr>
        </p:nvSpPr>
        <p:spPr>
          <a:xfrm>
            <a:off x="1262743" y="6356350"/>
            <a:ext cx="9459686" cy="365125"/>
          </a:xfrm>
        </p:spPr>
        <p:txBody>
          <a:bodyPr/>
          <a:lstStyle/>
          <a:p>
            <a:r>
              <a:rPr lang="en-GB" altLang="zh-CN" dirty="0"/>
              <a:t>Wilson, Max, et al. "Optimizing quantum heuristics with meta-learning." Quantum Machine Intelligence 3 (2021): 1-14.</a:t>
            </a:r>
            <a:endParaRPr lang="zh-CN" altLang="en-US" dirty="0"/>
          </a:p>
        </p:txBody>
      </p:sp>
      <p:sp>
        <p:nvSpPr>
          <p:cNvPr id="10" name="TextBox 9">
            <a:extLst>
              <a:ext uri="{FF2B5EF4-FFF2-40B4-BE49-F238E27FC236}">
                <a16:creationId xmlns:a16="http://schemas.microsoft.com/office/drawing/2014/main" id="{64B7B5B3-5A04-221B-7DA8-21F1CDB71CC2}"/>
              </a:ext>
            </a:extLst>
          </p:cNvPr>
          <p:cNvSpPr txBox="1"/>
          <p:nvPr/>
        </p:nvSpPr>
        <p:spPr>
          <a:xfrm>
            <a:off x="2503715" y="1355726"/>
            <a:ext cx="6291942" cy="646331"/>
          </a:xfrm>
          <a:prstGeom prst="rect">
            <a:avLst/>
          </a:prstGeom>
          <a:noFill/>
        </p:spPr>
        <p:txBody>
          <a:bodyPr wrap="square" rtlCol="0">
            <a:spAutoFit/>
          </a:bodyPr>
          <a:lstStyle/>
          <a:p>
            <a:r>
              <a:rPr lang="en-GB" dirty="0">
                <a:effectLst/>
              </a:rPr>
              <a:t>sequence of unitary gates acting on the quantum data</a:t>
            </a:r>
            <a:r>
              <a:rPr lang="en-GB" dirty="0"/>
              <a:t> </a:t>
            </a:r>
            <a:r>
              <a:rPr lang="en-GB" dirty="0">
                <a:effectLst/>
              </a:rPr>
              <a:t>states</a:t>
            </a:r>
          </a:p>
          <a:p>
            <a:endParaRPr lang="en-SE" dirty="0"/>
          </a:p>
        </p:txBody>
      </p:sp>
      <p:pic>
        <p:nvPicPr>
          <p:cNvPr id="7176" name="Picture 8">
            <a:extLst>
              <a:ext uri="{FF2B5EF4-FFF2-40B4-BE49-F238E27FC236}">
                <a16:creationId xmlns:a16="http://schemas.microsoft.com/office/drawing/2014/main" id="{CDBDD551-81C4-3294-FB0E-44E0F2CA6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912" y="1901066"/>
            <a:ext cx="6681347" cy="30558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9A82DF4-F699-3690-F8E4-B354D1D54FB4}"/>
              </a:ext>
            </a:extLst>
          </p:cNvPr>
          <p:cNvSpPr txBox="1"/>
          <p:nvPr/>
        </p:nvSpPr>
        <p:spPr>
          <a:xfrm>
            <a:off x="1044186" y="5172024"/>
            <a:ext cx="10005306" cy="830997"/>
          </a:xfrm>
          <a:prstGeom prst="rect">
            <a:avLst/>
          </a:prstGeom>
          <a:noFill/>
        </p:spPr>
        <p:txBody>
          <a:bodyPr wrap="square" rtlCol="0">
            <a:spAutoFit/>
          </a:bodyPr>
          <a:lstStyle/>
          <a:p>
            <a:r>
              <a:rPr lang="en-GB" sz="1200" dirty="0"/>
              <a:t>General parameterized quantum circuit, with arbitrary </a:t>
            </a:r>
            <a:r>
              <a:rPr lang="en-GB" sz="1200" dirty="0" err="1"/>
              <a:t>unitaries</a:t>
            </a:r>
            <a:r>
              <a:rPr lang="en-GB" sz="1200" dirty="0"/>
              <a:t> U, </a:t>
            </a:r>
            <a:r>
              <a:rPr lang="en-GB" sz="1200" b="0" i="0" dirty="0">
                <a:solidFill>
                  <a:srgbClr val="333333"/>
                </a:solidFill>
                <a:effectLst/>
              </a:rPr>
              <a:t>input state |0〉, and classical register c, </a:t>
            </a:r>
            <a:r>
              <a:rPr lang="en-GB" sz="1200" b="0" i="0" dirty="0">
                <a:solidFill>
                  <a:srgbClr val="333333"/>
                </a:solidFill>
                <a:effectLst/>
                <a:latin typeface="Inter Var"/>
              </a:rPr>
              <a:t>where </a:t>
            </a:r>
            <a:r>
              <a:rPr lang="el-GR" sz="1200" b="0" i="0" dirty="0" err="1">
                <a:solidFill>
                  <a:srgbClr val="333333"/>
                </a:solidFill>
                <a:effectLst/>
                <a:latin typeface="Inter Var"/>
              </a:rPr>
              <a:t>ϕ</a:t>
            </a:r>
            <a:r>
              <a:rPr lang="el-GR" sz="1200" b="0" i="0" dirty="0">
                <a:solidFill>
                  <a:srgbClr val="333333"/>
                </a:solidFill>
                <a:effectLst/>
                <a:latin typeface="Inter Var"/>
              </a:rPr>
              <a:t> = [ϕ1,ϕ2,...,</a:t>
            </a:r>
            <a:r>
              <a:rPr lang="el-GR" sz="1200" b="0" i="0" dirty="0" err="1">
                <a:solidFill>
                  <a:srgbClr val="333333"/>
                </a:solidFill>
                <a:effectLst/>
                <a:latin typeface="Inter Var"/>
              </a:rPr>
              <a:t>ϕ</a:t>
            </a:r>
            <a:r>
              <a:rPr lang="en-GB" sz="1200" b="0" i="0" dirty="0">
                <a:solidFill>
                  <a:srgbClr val="333333"/>
                </a:solidFill>
                <a:effectLst/>
                <a:latin typeface="Inter Var"/>
              </a:rPr>
              <a:t>n] are the parameters of the circuit. Though the </a:t>
            </a:r>
            <a:r>
              <a:rPr lang="en-GB" sz="1200" b="0" i="0" dirty="0" err="1">
                <a:solidFill>
                  <a:srgbClr val="333333"/>
                </a:solidFill>
                <a:effectLst/>
                <a:latin typeface="Inter Var"/>
              </a:rPr>
              <a:t>unitaries</a:t>
            </a:r>
            <a:r>
              <a:rPr lang="en-GB" sz="1200" b="0" i="0" dirty="0">
                <a:solidFill>
                  <a:srgbClr val="333333"/>
                </a:solidFill>
                <a:effectLst/>
                <a:latin typeface="Inter Var"/>
              </a:rPr>
              <a:t> do not necessarily act on all qubits, we have arranged them here in “blocks,” similar to the general architectures of VQE where a block of operations may be repeated many times in a circuit, with different parameters. In the case of VQE, a block might be a series of single-qubit rotations or a set of entangling gates (such as CNOT), or block might be a phase unitary encoding the cost function or a mixing unitary for searching the solution space.</a:t>
            </a:r>
            <a:endParaRPr lang="en-SE" sz="1200" dirty="0"/>
          </a:p>
        </p:txBody>
      </p:sp>
    </p:spTree>
    <p:extLst>
      <p:ext uri="{BB962C8B-B14F-4D97-AF65-F5344CB8AC3E}">
        <p14:creationId xmlns:p14="http://schemas.microsoft.com/office/powerpoint/2010/main" val="1728117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Examples of QNN architectures</a:t>
            </a:r>
            <a:endParaRPr lang="zh-CN" altLang="en-US" b="1" dirty="0"/>
          </a:p>
        </p:txBody>
      </p:sp>
      <p:sp>
        <p:nvSpPr>
          <p:cNvPr id="7" name="Footer Placeholder 6">
            <a:extLst>
              <a:ext uri="{FF2B5EF4-FFF2-40B4-BE49-F238E27FC236}">
                <a16:creationId xmlns:a16="http://schemas.microsoft.com/office/drawing/2014/main" id="{A9A7A7E9-ECC7-C1ED-1BEE-5E0D56695D7B}"/>
              </a:ext>
            </a:extLst>
          </p:cNvPr>
          <p:cNvSpPr>
            <a:spLocks noGrp="1"/>
          </p:cNvSpPr>
          <p:nvPr>
            <p:ph type="ftr" sz="quarter" idx="11"/>
          </p:nvPr>
        </p:nvSpPr>
        <p:spPr>
          <a:xfrm>
            <a:off x="1262743" y="6356350"/>
            <a:ext cx="9459686" cy="365125"/>
          </a:xfrm>
        </p:spPr>
        <p:txBody>
          <a:bodyPr/>
          <a:lstStyle/>
          <a:p>
            <a:r>
              <a:rPr lang="en-GB" altLang="zh-CN" dirty="0"/>
              <a:t>Beer, Kerstin, et al. "Training deep quantum neural networks." Nature communications 11.1 (2020): 808.</a:t>
            </a:r>
            <a:endParaRPr lang="zh-CN" altLang="en-US" dirty="0"/>
          </a:p>
        </p:txBody>
      </p:sp>
      <p:pic>
        <p:nvPicPr>
          <p:cNvPr id="10242" name="Picture 2" descr="Challenges and opportunities in quantum machine learning | Nature  Computational Science">
            <a:extLst>
              <a:ext uri="{FF2B5EF4-FFF2-40B4-BE49-F238E27FC236}">
                <a16:creationId xmlns:a16="http://schemas.microsoft.com/office/drawing/2014/main" id="{DF04BCA6-8202-AEEC-00AE-0A9758A09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142" y="1031649"/>
            <a:ext cx="8022772" cy="38886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DC6FC1-CE3B-0304-7FD5-2FAC3BC33D7C}"/>
              </a:ext>
            </a:extLst>
          </p:cNvPr>
          <p:cNvSpPr txBox="1"/>
          <p:nvPr/>
        </p:nvSpPr>
        <p:spPr>
          <a:xfrm>
            <a:off x="1524000" y="5156021"/>
            <a:ext cx="9198429" cy="1015663"/>
          </a:xfrm>
          <a:prstGeom prst="rect">
            <a:avLst/>
          </a:prstGeom>
          <a:noFill/>
        </p:spPr>
        <p:txBody>
          <a:bodyPr wrap="square" rtlCol="0">
            <a:spAutoFit/>
          </a:bodyPr>
          <a:lstStyle/>
          <a:p>
            <a:pPr algn="just"/>
            <a:r>
              <a:rPr lang="en-GB" sz="1200" dirty="0"/>
              <a:t>a) D</a:t>
            </a:r>
            <a:r>
              <a:rPr lang="en-GB" sz="1200" dirty="0">
                <a:effectLst/>
              </a:rPr>
              <a:t>issipative QNN --</a:t>
            </a:r>
            <a:r>
              <a:rPr lang="en-GB" sz="1200" dirty="0"/>
              <a:t> </a:t>
            </a:r>
            <a:r>
              <a:rPr lang="en-GB" sz="1200" dirty="0">
                <a:effectLst/>
              </a:rPr>
              <a:t>classical feed-forward network, nodes are qubits, and lines connecting them are unitary operations. Term dissipative arises from the fact that qubits in a layer are discarded after the information forward-propagates to the (new) qubits in the next layer.</a:t>
            </a:r>
          </a:p>
          <a:p>
            <a:pPr algn="just"/>
            <a:r>
              <a:rPr lang="en-GB" sz="1200" dirty="0"/>
              <a:t>b) Standard QNN -- quantum data states are sent through a quantum circuit, at the end of which some or all of the qubits are measured. Here, no</a:t>
            </a:r>
          </a:p>
          <a:p>
            <a:pPr algn="just"/>
            <a:r>
              <a:rPr lang="en-GB" sz="1200" dirty="0"/>
              <a:t>qubits are discarded or added as one goes deeper into the QNN.</a:t>
            </a:r>
          </a:p>
          <a:p>
            <a:pPr algn="just"/>
            <a:r>
              <a:rPr lang="en-GB" sz="1200" dirty="0"/>
              <a:t>c) Convolutional QNN -- each layer qubits are measured to reduce the dimension of the data while preserving its relevant features.</a:t>
            </a:r>
          </a:p>
        </p:txBody>
      </p:sp>
    </p:spTree>
    <p:extLst>
      <p:ext uri="{BB962C8B-B14F-4D97-AF65-F5344CB8AC3E}">
        <p14:creationId xmlns:p14="http://schemas.microsoft.com/office/powerpoint/2010/main" val="2404464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Hybrid Quantum Neural Networks (QNN)</a:t>
            </a:r>
            <a:endParaRPr lang="zh-CN" altLang="en-US" b="1" dirty="0"/>
          </a:p>
        </p:txBody>
      </p:sp>
      <p:sp>
        <p:nvSpPr>
          <p:cNvPr id="7" name="Footer Placeholder 6">
            <a:extLst>
              <a:ext uri="{FF2B5EF4-FFF2-40B4-BE49-F238E27FC236}">
                <a16:creationId xmlns:a16="http://schemas.microsoft.com/office/drawing/2014/main" id="{A9A7A7E9-ECC7-C1ED-1BEE-5E0D56695D7B}"/>
              </a:ext>
            </a:extLst>
          </p:cNvPr>
          <p:cNvSpPr>
            <a:spLocks noGrp="1"/>
          </p:cNvSpPr>
          <p:nvPr>
            <p:ph type="ftr" sz="quarter" idx="11"/>
          </p:nvPr>
        </p:nvSpPr>
        <p:spPr>
          <a:xfrm>
            <a:off x="1262743" y="6356350"/>
            <a:ext cx="9459686" cy="365125"/>
          </a:xfrm>
        </p:spPr>
        <p:txBody>
          <a:bodyPr/>
          <a:lstStyle/>
          <a:p>
            <a:r>
              <a:rPr lang="en-GB" altLang="zh-CN" dirty="0" err="1"/>
              <a:t>Laxminarayana</a:t>
            </a:r>
            <a:r>
              <a:rPr lang="en-GB" altLang="zh-CN" dirty="0"/>
              <a:t>, Nikhil, et al. "Quantum-assisted activation for supervised learning in healthcare-based intrusion detection systems." IEEE Transactions on Artificial Intelligence (2022).</a:t>
            </a:r>
            <a:endParaRPr lang="zh-CN" altLang="en-US" dirty="0"/>
          </a:p>
        </p:txBody>
      </p:sp>
      <p:pic>
        <p:nvPicPr>
          <p:cNvPr id="5" name="Picture 4" descr="A picture containing text, screenshot, font, number&#10;&#10;Description automatically generated">
            <a:extLst>
              <a:ext uri="{FF2B5EF4-FFF2-40B4-BE49-F238E27FC236}">
                <a16:creationId xmlns:a16="http://schemas.microsoft.com/office/drawing/2014/main" id="{5895FD03-CF01-35AE-469A-8D9455EC8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134" y="941446"/>
            <a:ext cx="4480843" cy="3496036"/>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6FF703A-825D-3AC9-D778-62AFB4EA2FD6}"/>
                  </a:ext>
                </a:extLst>
              </p:cNvPr>
              <p:cNvSpPr txBox="1"/>
              <p:nvPr/>
            </p:nvSpPr>
            <p:spPr>
              <a:xfrm>
                <a:off x="555171" y="1200438"/>
                <a:ext cx="5910943" cy="2370842"/>
              </a:xfrm>
              <a:prstGeom prst="rect">
                <a:avLst/>
              </a:prstGeom>
              <a:noFill/>
            </p:spPr>
            <p:txBody>
              <a:bodyPr wrap="square" rtlCol="0">
                <a:spAutoFit/>
              </a:bodyPr>
              <a:lstStyle/>
              <a:p>
                <a:pPr marL="285750" indent="-285750">
                  <a:buFont typeface="Arial" panose="020B0604020202020204" pitchFamily="34" charset="0"/>
                  <a:buChar char="•"/>
                </a:pPr>
                <a:r>
                  <a:rPr lang="en-GB" sz="1600" dirty="0"/>
                  <a:t>input vector </a:t>
                </a:r>
                <a14:m>
                  <m:oMath xmlns:m="http://schemas.openxmlformats.org/officeDocument/2006/math">
                    <m:r>
                      <a:rPr lang="en-US" sz="1600" b="0" i="1" smtClean="0">
                        <a:solidFill>
                          <a:srgbClr val="FF0000"/>
                        </a:solidFill>
                        <a:latin typeface="Cambria Math" panose="02040503050406030204" pitchFamily="18" charset="0"/>
                      </a:rPr>
                      <m:t>𝑥</m:t>
                    </m:r>
                    <m:r>
                      <a:rPr lang="en-US" sz="1600" b="0" i="1" smtClean="0">
                        <a:solidFill>
                          <a:srgbClr val="FF0000"/>
                        </a:solidFill>
                        <a:latin typeface="Cambria Math" panose="02040503050406030204" pitchFamily="18" charset="0"/>
                      </a:rPr>
                      <m:t>∈</m:t>
                    </m:r>
                    <m:sSup>
                      <m:sSupPr>
                        <m:ctrlPr>
                          <a:rPr lang="en-US" sz="160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𝑅</m:t>
                        </m:r>
                      </m:e>
                      <m:sup>
                        <m:r>
                          <a:rPr lang="en-US" sz="1600" b="0" i="1" smtClean="0">
                            <a:solidFill>
                              <a:srgbClr val="FF0000"/>
                            </a:solidFill>
                            <a:latin typeface="Cambria Math" panose="02040503050406030204" pitchFamily="18" charset="0"/>
                          </a:rPr>
                          <m:t>𝑛</m:t>
                        </m:r>
                        <m:r>
                          <a:rPr lang="en-US" sz="1600" b="0" i="1" smtClean="0">
                            <a:solidFill>
                              <a:srgbClr val="FF0000"/>
                            </a:solidFill>
                            <a:latin typeface="Cambria Math" panose="02040503050406030204" pitchFamily="18" charset="0"/>
                          </a:rPr>
                          <m:t>×1</m:t>
                        </m:r>
                      </m:sup>
                    </m:sSup>
                  </m:oMath>
                </a14:m>
                <a:r>
                  <a:rPr lang="en-SE" sz="1600" dirty="0"/>
                  <a:t> to </a:t>
                </a:r>
                <a14:m>
                  <m:oMath xmlns:m="http://schemas.openxmlformats.org/officeDocument/2006/math">
                    <m:d>
                      <m:dPr>
                        <m:begChr m:val="|"/>
                        <m:endChr m:val="〉"/>
                        <m:ctrlPr>
                          <a:rPr lang="en-US" altLang="zh-CN" sz="1600" i="1" smtClean="0">
                            <a:solidFill>
                              <a:srgbClr val="FF0000"/>
                            </a:solidFill>
                            <a:latin typeface="Cambria Math" panose="02040503050406030204" pitchFamily="18" charset="0"/>
                          </a:rPr>
                        </m:ctrlPr>
                      </m:dPr>
                      <m:e>
                        <m:r>
                          <a:rPr lang="en-US" altLang="zh-CN" sz="1600" b="0" i="1">
                            <a:solidFill>
                              <a:srgbClr val="FF0000"/>
                            </a:solidFill>
                            <a:latin typeface="Cambria Math" panose="02040503050406030204" pitchFamily="18" charset="0"/>
                          </a:rPr>
                          <m:t>𝜓</m:t>
                        </m:r>
                      </m:e>
                    </m:d>
                  </m:oMath>
                </a14:m>
                <a:r>
                  <a:rPr lang="en-SE" sz="1600" dirty="0"/>
                  <a:t>, trainable parameter </a:t>
                </a:r>
                <a:r>
                  <a:rPr lang="en-SE" sz="1600" dirty="0">
                    <a:solidFill>
                      <a:srgbClr val="FF0000"/>
                    </a:solidFill>
                  </a:rPr>
                  <a:t>W</a:t>
                </a:r>
              </a:p>
              <a:p>
                <a:pPr marL="285750" indent="-285750">
                  <a:buFont typeface="Arial" panose="020B0604020202020204" pitchFamily="34" charset="0"/>
                  <a:buChar char="•"/>
                </a:pPr>
                <a:r>
                  <a:rPr lang="en-GB" sz="1600" dirty="0"/>
                  <a:t>define parameterized unitary operation </a:t>
                </a:r>
                <a:r>
                  <a:rPr lang="en-SE" sz="1600" dirty="0"/>
                  <a:t> </a:t>
                </a:r>
                <a:r>
                  <a:rPr lang="en-SE" sz="1600" i="1" dirty="0">
                    <a:solidFill>
                      <a:srgbClr val="FF0000"/>
                    </a:solidFill>
                  </a:rPr>
                  <a:t>U</a:t>
                </a:r>
                <a:r>
                  <a:rPr lang="en-SE" sz="1600" i="1" baseline="-25000" dirty="0">
                    <a:solidFill>
                      <a:srgbClr val="FF0000"/>
                    </a:solidFill>
                  </a:rPr>
                  <a:t>x</a:t>
                </a:r>
                <a:r>
                  <a:rPr lang="en-SE" sz="1600" dirty="0">
                    <a:solidFill>
                      <a:srgbClr val="FF0000"/>
                    </a:solidFill>
                  </a:rPr>
                  <a:t> , </a:t>
                </a:r>
                <a:r>
                  <a:rPr lang="en-SE" sz="1600" i="1" dirty="0">
                    <a:solidFill>
                      <a:srgbClr val="FF0000"/>
                    </a:solidFill>
                  </a:rPr>
                  <a:t>U</a:t>
                </a:r>
                <a:r>
                  <a:rPr lang="en-SE" sz="1600" i="1" baseline="-25000" dirty="0">
                    <a:solidFill>
                      <a:srgbClr val="FF0000"/>
                    </a:solidFill>
                  </a:rPr>
                  <a:t>w</a:t>
                </a:r>
                <a:r>
                  <a:rPr lang="en-SE" sz="1600" dirty="0">
                    <a:solidFill>
                      <a:srgbClr val="FF0000"/>
                    </a:solidFill>
                  </a:rPr>
                  <a:t> </a:t>
                </a:r>
                <a:r>
                  <a:rPr lang="en-SE" sz="1600" dirty="0"/>
                  <a:t>acting on </a:t>
                </a:r>
                <a14:m>
                  <m:oMath xmlns:m="http://schemas.openxmlformats.org/officeDocument/2006/math">
                    <m:d>
                      <m:dPr>
                        <m:begChr m:val="|"/>
                        <m:endChr m:val="〉"/>
                        <m:ctrlPr>
                          <a:rPr lang="en-US" altLang="zh-CN" sz="1600" i="1" smtClean="0">
                            <a:solidFill>
                              <a:srgbClr val="FF0000"/>
                            </a:solidFill>
                            <a:latin typeface="Cambria Math" panose="02040503050406030204" pitchFamily="18" charset="0"/>
                          </a:rPr>
                        </m:ctrlPr>
                      </m:dPr>
                      <m:e>
                        <m:r>
                          <a:rPr lang="en-US" altLang="zh-CN" sz="1600" i="1">
                            <a:solidFill>
                              <a:srgbClr val="FF0000"/>
                            </a:solidFill>
                            <a:latin typeface="Cambria Math" panose="02040503050406030204" pitchFamily="18" charset="0"/>
                          </a:rPr>
                          <m:t>𝜓</m:t>
                        </m:r>
                      </m:e>
                    </m:d>
                  </m:oMath>
                </a14:m>
                <a:r>
                  <a:rPr lang="en-SE" sz="1600" dirty="0"/>
                  <a:t> </a:t>
                </a:r>
                <a:r>
                  <a:rPr lang="en-GB" sz="1600" dirty="0"/>
                  <a:t>in order </a:t>
                </a:r>
                <a:r>
                  <a:rPr lang="en-SE" sz="1600" i="1" dirty="0">
                    <a:solidFill>
                      <a:srgbClr val="FF0000"/>
                    </a:solidFill>
                  </a:rPr>
                  <a:t>U</a:t>
                </a:r>
                <a:r>
                  <a:rPr lang="en-SE" sz="1600" i="1" baseline="-25000" dirty="0">
                    <a:solidFill>
                      <a:srgbClr val="FF0000"/>
                    </a:solidFill>
                  </a:rPr>
                  <a:t>x</a:t>
                </a:r>
                <a:r>
                  <a:rPr lang="en-SE" sz="1600" i="1" dirty="0">
                    <a:solidFill>
                      <a:srgbClr val="FF0000"/>
                    </a:solidFill>
                  </a:rPr>
                  <a:t> U</a:t>
                </a:r>
                <a:r>
                  <a:rPr lang="en-SE" sz="1600" i="1" baseline="-25000" dirty="0">
                    <a:solidFill>
                      <a:srgbClr val="FF0000"/>
                    </a:solidFill>
                  </a:rPr>
                  <a:t>w </a:t>
                </a:r>
                <a14:m>
                  <m:oMath xmlns:m="http://schemas.openxmlformats.org/officeDocument/2006/math">
                    <m:d>
                      <m:dPr>
                        <m:begChr m:val="|"/>
                        <m:endChr m:val="〉"/>
                        <m:ctrlPr>
                          <a:rPr lang="en-US" altLang="zh-CN" sz="1600" i="1">
                            <a:solidFill>
                              <a:srgbClr val="FF0000"/>
                            </a:solidFill>
                            <a:latin typeface="Cambria Math" panose="02040503050406030204" pitchFamily="18" charset="0"/>
                          </a:rPr>
                        </m:ctrlPr>
                      </m:dPr>
                      <m:e>
                        <m:r>
                          <a:rPr lang="en-US" altLang="zh-CN" sz="1600" b="0" i="1">
                            <a:solidFill>
                              <a:srgbClr val="FF0000"/>
                            </a:solidFill>
                            <a:latin typeface="Cambria Math" panose="02040503050406030204" pitchFamily="18" charset="0"/>
                          </a:rPr>
                          <m:t>𝜓</m:t>
                        </m:r>
                      </m:e>
                    </m:d>
                  </m:oMath>
                </a14:m>
                <a:r>
                  <a:rPr lang="en-SE" sz="1600" dirty="0">
                    <a:solidFill>
                      <a:srgbClr val="FF0000"/>
                    </a:solidFill>
                  </a:rPr>
                  <a:t> </a:t>
                </a:r>
                <a:r>
                  <a:rPr lang="en-SE" sz="1600" dirty="0"/>
                  <a:t>or </a:t>
                </a:r>
                <a:r>
                  <a:rPr lang="en-SE" sz="1600" i="1" dirty="0">
                    <a:solidFill>
                      <a:srgbClr val="FF0000"/>
                    </a:solidFill>
                  </a:rPr>
                  <a:t>U</a:t>
                </a:r>
                <a:r>
                  <a:rPr lang="en-SE" sz="1600" i="1" baseline="-25000" dirty="0">
                    <a:solidFill>
                      <a:srgbClr val="FF0000"/>
                    </a:solidFill>
                  </a:rPr>
                  <a:t>w </a:t>
                </a:r>
                <a:r>
                  <a:rPr lang="en-SE" sz="1600" i="1" dirty="0">
                    <a:solidFill>
                      <a:srgbClr val="FF0000"/>
                    </a:solidFill>
                  </a:rPr>
                  <a:t>U</a:t>
                </a:r>
                <a:r>
                  <a:rPr lang="en-SE" sz="1600" i="1" baseline="-25000" dirty="0">
                    <a:solidFill>
                      <a:srgbClr val="FF0000"/>
                    </a:solidFill>
                  </a:rPr>
                  <a:t>x</a:t>
                </a:r>
                <a:r>
                  <a:rPr lang="en-SE" sz="1600" i="1" dirty="0">
                    <a:solidFill>
                      <a:srgbClr val="FF0000"/>
                    </a:solidFill>
                  </a:rPr>
                  <a:t> </a:t>
                </a:r>
                <a14:m>
                  <m:oMath xmlns:m="http://schemas.openxmlformats.org/officeDocument/2006/math">
                    <m:d>
                      <m:dPr>
                        <m:begChr m:val="|"/>
                        <m:endChr m:val="〉"/>
                        <m:ctrlPr>
                          <a:rPr lang="en-US" altLang="zh-CN" sz="1600" i="1">
                            <a:solidFill>
                              <a:srgbClr val="FF0000"/>
                            </a:solidFill>
                            <a:latin typeface="Cambria Math" panose="02040503050406030204" pitchFamily="18" charset="0"/>
                          </a:rPr>
                        </m:ctrlPr>
                      </m:dPr>
                      <m:e>
                        <m:r>
                          <a:rPr lang="en-US" altLang="zh-CN" sz="1600" b="0" i="1">
                            <a:solidFill>
                              <a:srgbClr val="FF0000"/>
                            </a:solidFill>
                            <a:latin typeface="Cambria Math" panose="02040503050406030204" pitchFamily="18" charset="0"/>
                          </a:rPr>
                          <m:t>𝜓</m:t>
                        </m:r>
                      </m:e>
                    </m:d>
                  </m:oMath>
                </a14:m>
                <a:r>
                  <a:rPr lang="en-SE" sz="1600" dirty="0">
                    <a:solidFill>
                      <a:srgbClr val="FF0000"/>
                    </a:solidFill>
                  </a:rPr>
                  <a:t> </a:t>
                </a:r>
              </a:p>
              <a:p>
                <a:pPr marL="285750" indent="-285750">
                  <a:buFont typeface="Arial" panose="020B0604020202020204" pitchFamily="34" charset="0"/>
                  <a:buChar char="•"/>
                </a:pPr>
                <a:r>
                  <a:rPr lang="en-GB" sz="1600" dirty="0"/>
                  <a:t>Expectation of  observable </a:t>
                </a:r>
                <a:r>
                  <a:rPr lang="en-GB" sz="1600" dirty="0">
                    <a:solidFill>
                      <a:srgbClr val="FF0000"/>
                    </a:solidFill>
                  </a:rPr>
                  <a:t>Z</a:t>
                </a:r>
                <a:r>
                  <a:rPr lang="en-GB" sz="1600" dirty="0"/>
                  <a:t> on all qubits computed</a:t>
                </a:r>
              </a:p>
              <a:p>
                <a:pPr marL="285750" indent="-285750">
                  <a:buFont typeface="Arial" panose="020B0604020202020204" pitchFamily="34" charset="0"/>
                  <a:buChar char="•"/>
                </a:pPr>
                <a:r>
                  <a:rPr lang="en-GB" sz="1600" b="0" dirty="0"/>
                  <a:t>For quantum state </a:t>
                </a:r>
                <a14:m>
                  <m:oMath xmlns:m="http://schemas.openxmlformats.org/officeDocument/2006/math">
                    <m:d>
                      <m:dPr>
                        <m:begChr m:val="|"/>
                        <m:endChr m:val="⟩"/>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𝜙</m:t>
                        </m:r>
                      </m:e>
                    </m:d>
                    <m:r>
                      <a:rPr lang="en-US" sz="1600" b="0" i="1" smtClean="0">
                        <a:solidFill>
                          <a:srgbClr val="FF0000"/>
                        </a:solidFill>
                        <a:latin typeface="Cambria Math" panose="02040503050406030204" pitchFamily="18" charset="0"/>
                      </a:rPr>
                      <m:t>=</m:t>
                    </m:r>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𝑈</m:t>
                        </m:r>
                      </m:e>
                      <m:sub>
                        <m:r>
                          <a:rPr lang="en-US" sz="1600" b="0" i="1" smtClean="0">
                            <a:solidFill>
                              <a:srgbClr val="FF0000"/>
                            </a:solidFill>
                            <a:latin typeface="Cambria Math" panose="02040503050406030204" pitchFamily="18" charset="0"/>
                          </a:rPr>
                          <m:t>𝑊</m:t>
                        </m:r>
                      </m:sub>
                    </m:sSub>
                    <m:sSub>
                      <m:sSubPr>
                        <m:ctrlPr>
                          <a:rPr lang="en-US" sz="1600" b="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𝑈</m:t>
                        </m:r>
                      </m:e>
                      <m:sub>
                        <m:r>
                          <a:rPr lang="en-US" sz="1600" b="0" i="1" smtClean="0">
                            <a:solidFill>
                              <a:srgbClr val="FF0000"/>
                            </a:solidFill>
                            <a:latin typeface="Cambria Math" panose="02040503050406030204" pitchFamily="18" charset="0"/>
                          </a:rPr>
                          <m:t>𝑋</m:t>
                        </m:r>
                      </m:sub>
                    </m:sSub>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𝜓</m:t>
                    </m:r>
                    <m:r>
                      <a:rPr lang="en-US" sz="1600" b="0" i="1" smtClean="0">
                        <a:solidFill>
                          <a:srgbClr val="FF0000"/>
                        </a:solidFill>
                        <a:latin typeface="Cambria Math" panose="02040503050406030204" pitchFamily="18" charset="0"/>
                      </a:rPr>
                      <m:t>⟩</m:t>
                    </m:r>
                  </m:oMath>
                </a14:m>
                <a:r>
                  <a:rPr lang="en-GB" sz="1600" b="0" dirty="0"/>
                  <a:t>,   </a:t>
                </a:r>
              </a:p>
              <a:p>
                <a:r>
                  <a:rPr lang="en-GB" sz="1600" dirty="0"/>
                  <a:t>                      </a:t>
                </a:r>
                <a:r>
                  <a:rPr lang="en-GB" sz="1600" b="0" dirty="0"/>
                  <a:t> </a:t>
                </a:r>
                <a14:m>
                  <m:oMath xmlns:m="http://schemas.openxmlformats.org/officeDocument/2006/math">
                    <m:r>
                      <m:rPr>
                        <m:sty m:val="p"/>
                      </m:rPr>
                      <a:rPr lang="en-US" sz="1600" b="0" i="0" smtClean="0">
                        <a:solidFill>
                          <a:srgbClr val="FF0000"/>
                        </a:solidFill>
                        <a:latin typeface="Cambria Math" panose="02040503050406030204" pitchFamily="18" charset="0"/>
                      </a:rPr>
                      <m:t>E</m:t>
                    </m:r>
                    <m:r>
                      <a:rPr lang="en-US" sz="1600" b="0" i="0" smtClean="0">
                        <a:solidFill>
                          <a:srgbClr val="FF0000"/>
                        </a:solidFill>
                        <a:latin typeface="Cambria Math" panose="02040503050406030204" pitchFamily="18" charset="0"/>
                      </a:rPr>
                      <m:t>= </m:t>
                    </m:r>
                    <m:r>
                      <a:rPr lang="en-US" sz="1600" b="0" i="1" smtClean="0">
                        <a:solidFill>
                          <a:srgbClr val="FF0000"/>
                        </a:solidFill>
                        <a:latin typeface="Cambria Math" panose="02040503050406030204" pitchFamily="18" charset="0"/>
                      </a:rPr>
                      <m:t>𝑓</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𝑅𝑒</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𝜙</m:t>
                    </m:r>
                    <m:d>
                      <m:dPr>
                        <m:begChr m:val="|"/>
                        <m:endChr m:val="|"/>
                        <m:ctrlPr>
                          <a:rPr lang="en-US" sz="1600" b="0" i="1" smtClean="0">
                            <a:solidFill>
                              <a:srgbClr val="FF0000"/>
                            </a:solidFill>
                            <a:latin typeface="Cambria Math" panose="02040503050406030204" pitchFamily="18" charset="0"/>
                          </a:rPr>
                        </m:ctrlPr>
                      </m:dPr>
                      <m:e>
                        <m:sSup>
                          <m:sSupPr>
                            <m:ctrlPr>
                              <a:rPr lang="en-US" sz="1600" b="0" i="1" smtClean="0">
                                <a:solidFill>
                                  <a:srgbClr val="FF0000"/>
                                </a:solidFill>
                                <a:latin typeface="Cambria Math" panose="02040503050406030204" pitchFamily="18" charset="0"/>
                              </a:rPr>
                            </m:ctrlPr>
                          </m:sSupPr>
                          <m:e>
                            <m:r>
                              <a:rPr lang="en-US" sz="1600" b="0" i="1" smtClean="0">
                                <a:solidFill>
                                  <a:srgbClr val="FF0000"/>
                                </a:solidFill>
                                <a:latin typeface="Cambria Math" panose="02040503050406030204" pitchFamily="18" charset="0"/>
                              </a:rPr>
                              <m:t>𝑍</m:t>
                            </m:r>
                          </m:e>
                          <m:sup>
                            <m:r>
                              <a:rPr lang="en-US" altLang="zh-CN" sz="1600" i="1">
                                <a:solidFill>
                                  <a:srgbClr val="FF0000"/>
                                </a:solidFill>
                                <a:latin typeface="Cambria Math"/>
                              </a:rPr>
                              <m:t>⊗</m:t>
                            </m:r>
                            <m:r>
                              <a:rPr lang="en-US" altLang="zh-CN" sz="1600" b="0" i="1" smtClean="0">
                                <a:solidFill>
                                  <a:srgbClr val="FF0000"/>
                                </a:solidFill>
                                <a:latin typeface="Cambria Math" panose="02040503050406030204" pitchFamily="18" charset="0"/>
                              </a:rPr>
                              <m:t>𝑛</m:t>
                            </m:r>
                          </m:sup>
                        </m:sSup>
                      </m:e>
                    </m:d>
                    <m:r>
                      <a:rPr lang="en-US" sz="1600" b="0" i="1" smtClean="0">
                        <a:solidFill>
                          <a:srgbClr val="FF0000"/>
                        </a:solidFill>
                        <a:latin typeface="Cambria Math" panose="02040503050406030204" pitchFamily="18" charset="0"/>
                      </a:rPr>
                      <m:t>𝜙</m:t>
                    </m:r>
                    <m:r>
                      <a:rPr lang="en-US" sz="1600" b="0" i="1" smtClean="0">
                        <a:solidFill>
                          <a:srgbClr val="FF0000"/>
                        </a:solidFill>
                        <a:latin typeface="Cambria Math" panose="02040503050406030204" pitchFamily="18" charset="0"/>
                      </a:rPr>
                      <m:t>⟩))</m:t>
                    </m:r>
                  </m:oMath>
                </a14:m>
                <a:endParaRPr lang="en-GB" sz="1600" dirty="0"/>
              </a:p>
              <a:p>
                <a:pPr marL="285750" indent="-285750">
                  <a:buFont typeface="Arial" panose="020B0604020202020204" pitchFamily="34" charset="0"/>
                  <a:buChar char="•"/>
                </a:pPr>
                <a:r>
                  <a:rPr lang="en-GB" sz="1600" dirty="0"/>
                  <a:t>S</a:t>
                </a:r>
                <a:r>
                  <a:rPr lang="en-SE" sz="1600" dirty="0"/>
                  <a:t>imulating quantum measurmeents and </a:t>
                </a:r>
                <a:r>
                  <a:rPr lang="en-GB" sz="1600" dirty="0"/>
                  <a:t>estimating the expectation value of Hamiltonians on quantum system</a:t>
                </a:r>
                <a:endParaRPr lang="en-SE" sz="1600" dirty="0"/>
              </a:p>
              <a:p>
                <a:r>
                  <a:rPr lang="en-SE" dirty="0"/>
                  <a:t> </a:t>
                </a:r>
              </a:p>
            </p:txBody>
          </p:sp>
        </mc:Choice>
        <mc:Fallback xmlns="">
          <p:sp>
            <p:nvSpPr>
              <p:cNvPr id="8" name="TextBox 7">
                <a:extLst>
                  <a:ext uri="{FF2B5EF4-FFF2-40B4-BE49-F238E27FC236}">
                    <a16:creationId xmlns:a16="http://schemas.microsoft.com/office/drawing/2014/main" id="{26FF703A-825D-3AC9-D778-62AFB4EA2FD6}"/>
                  </a:ext>
                </a:extLst>
              </p:cNvPr>
              <p:cNvSpPr txBox="1">
                <a:spLocks noRot="1" noChangeAspect="1" noMove="1" noResize="1" noEditPoints="1" noAdjustHandles="1" noChangeArrowheads="1" noChangeShapeType="1" noTextEdit="1"/>
              </p:cNvSpPr>
              <p:nvPr/>
            </p:nvSpPr>
            <p:spPr>
              <a:xfrm>
                <a:off x="555171" y="1200438"/>
                <a:ext cx="5910943" cy="2370842"/>
              </a:xfrm>
              <a:prstGeom prst="rect">
                <a:avLst/>
              </a:prstGeom>
              <a:blipFill>
                <a:blip r:embed="rId4"/>
                <a:stretch>
                  <a:fillRect l="-428" t="-532"/>
                </a:stretch>
              </a:blipFill>
            </p:spPr>
            <p:txBody>
              <a:bodyPr/>
              <a:lstStyle/>
              <a:p>
                <a:r>
                  <a:rPr lang="en-SE">
                    <a:noFill/>
                  </a:rPr>
                  <a:t> </a:t>
                </a:r>
              </a:p>
            </p:txBody>
          </p:sp>
        </mc:Fallback>
      </mc:AlternateContent>
      <p:pic>
        <p:nvPicPr>
          <p:cNvPr id="10" name="Picture 9" descr="A picture containing text, diagram, font, receipt&#10;&#10;Description automatically generated">
            <a:extLst>
              <a:ext uri="{FF2B5EF4-FFF2-40B4-BE49-F238E27FC236}">
                <a16:creationId xmlns:a16="http://schemas.microsoft.com/office/drawing/2014/main" id="{7B4249D8-0A81-A891-B864-976026E3D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4795" y="3773746"/>
            <a:ext cx="4480843" cy="2380138"/>
          </a:xfrm>
          <a:prstGeom prst="rect">
            <a:avLst/>
          </a:prstGeom>
        </p:spPr>
      </p:pic>
      <p:pic>
        <p:nvPicPr>
          <p:cNvPr id="12" name="Picture 11" descr="A picture containing text, number, font, screenshot&#10;&#10;Description automatically generated">
            <a:extLst>
              <a:ext uri="{FF2B5EF4-FFF2-40B4-BE49-F238E27FC236}">
                <a16:creationId xmlns:a16="http://schemas.microsoft.com/office/drawing/2014/main" id="{502FECA9-E78A-617E-274E-9BA12D5E9A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6363" y="4437482"/>
            <a:ext cx="4728387" cy="1790700"/>
          </a:xfrm>
          <a:prstGeom prst="rect">
            <a:avLst/>
          </a:prstGeom>
        </p:spPr>
      </p:pic>
    </p:spTree>
    <p:extLst>
      <p:ext uri="{BB962C8B-B14F-4D97-AF65-F5344CB8AC3E}">
        <p14:creationId xmlns:p14="http://schemas.microsoft.com/office/powerpoint/2010/main" val="1118110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Hybrid Quantum Neural Networks (QNN)</a:t>
            </a:r>
            <a:endParaRPr lang="zh-CN" altLang="en-US" b="1" dirty="0"/>
          </a:p>
        </p:txBody>
      </p:sp>
      <p:pic>
        <p:nvPicPr>
          <p:cNvPr id="6" name="Picture 5">
            <a:extLst>
              <a:ext uri="{FF2B5EF4-FFF2-40B4-BE49-F238E27FC236}">
                <a16:creationId xmlns:a16="http://schemas.microsoft.com/office/drawing/2014/main" id="{4EA6BF73-0E41-E952-A6BD-E6542D3E4CEE}"/>
              </a:ext>
            </a:extLst>
          </p:cNvPr>
          <p:cNvPicPr>
            <a:picLocks noChangeAspect="1"/>
          </p:cNvPicPr>
          <p:nvPr/>
        </p:nvPicPr>
        <p:blipFill>
          <a:blip r:embed="rId3"/>
          <a:stretch>
            <a:fillRect/>
          </a:stretch>
        </p:blipFill>
        <p:spPr>
          <a:xfrm>
            <a:off x="6563833" y="1227818"/>
            <a:ext cx="5202864" cy="4217510"/>
          </a:xfrm>
          <a:prstGeom prst="rect">
            <a:avLst/>
          </a:prstGeom>
        </p:spPr>
      </p:pic>
      <p:sp>
        <p:nvSpPr>
          <p:cNvPr id="9" name="TextBox 8">
            <a:extLst>
              <a:ext uri="{FF2B5EF4-FFF2-40B4-BE49-F238E27FC236}">
                <a16:creationId xmlns:a16="http://schemas.microsoft.com/office/drawing/2014/main" id="{32A4AE87-B08C-2A1F-C305-3CBA0F6A91F0}"/>
              </a:ext>
            </a:extLst>
          </p:cNvPr>
          <p:cNvSpPr txBox="1"/>
          <p:nvPr/>
        </p:nvSpPr>
        <p:spPr>
          <a:xfrm>
            <a:off x="6691422" y="5556131"/>
            <a:ext cx="5075275" cy="400110"/>
          </a:xfrm>
          <a:prstGeom prst="rect">
            <a:avLst/>
          </a:prstGeom>
          <a:noFill/>
        </p:spPr>
        <p:txBody>
          <a:bodyPr wrap="square" rtlCol="0">
            <a:spAutoFit/>
          </a:bodyPr>
          <a:lstStyle/>
          <a:p>
            <a:r>
              <a:rPr lang="en-GB" sz="1000" dirty="0"/>
              <a:t>The convolutional layer is replaced by parameterized quantum circuits, and the linear layer is composed of classical fully connected neural networks.</a:t>
            </a:r>
            <a:endParaRPr lang="en-SE" sz="1000"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2D2DAA-4637-9949-DA0B-D6E2D9CEC421}"/>
                  </a:ext>
                </a:extLst>
              </p:cNvPr>
              <p:cNvSpPr txBox="1"/>
              <p:nvPr/>
            </p:nvSpPr>
            <p:spPr>
              <a:xfrm>
                <a:off x="347134" y="1158005"/>
                <a:ext cx="6216699" cy="2908489"/>
              </a:xfrm>
              <a:prstGeom prst="rect">
                <a:avLst/>
              </a:prstGeom>
              <a:noFill/>
            </p:spPr>
            <p:txBody>
              <a:bodyPr wrap="square" rtlCol="0">
                <a:spAutoFit/>
              </a:bodyPr>
              <a:lstStyle/>
              <a:p>
                <a:pPr marL="285750" indent="-285750">
                  <a:buFont typeface="Arial" panose="020B0604020202020204" pitchFamily="34" charset="0"/>
                  <a:buChar char="•"/>
                </a:pPr>
                <a:r>
                  <a:rPr lang="en-GB" sz="1600" dirty="0"/>
                  <a:t>quantum encoding for each convolution, </a:t>
                </a:r>
              </a:p>
              <a:p>
                <a:pPr marL="285750" indent="-285750">
                  <a:buFont typeface="Arial" panose="020B0604020202020204" pitchFamily="34" charset="0"/>
                  <a:buChar char="•"/>
                </a:pPr>
                <a14:m>
                  <m:oMath xmlns:m="http://schemas.openxmlformats.org/officeDocument/2006/math">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𝑈</m:t>
                        </m:r>
                      </m:e>
                      <m:sub>
                        <m:r>
                          <a:rPr lang="en-US" sz="1600" b="0" i="1" smtClean="0">
                            <a:solidFill>
                              <a:schemeClr val="tx1"/>
                            </a:solidFill>
                            <a:latin typeface="Cambria Math" panose="02040503050406030204" pitchFamily="18" charset="0"/>
                          </a:rPr>
                          <m:t>𝐸</m:t>
                        </m:r>
                      </m:sub>
                    </m:sSub>
                    <m:r>
                      <a:rPr lang="en-US" sz="1600" i="1">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𝑥</m:t>
                    </m:r>
                    <m:r>
                      <a:rPr lang="en-US" sz="1600" i="1" smtClean="0">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 </m:t>
                    </m:r>
                    <m:r>
                      <a:rPr lang="en-US" sz="1600" i="1">
                        <a:solidFill>
                          <a:schemeClr val="tx1"/>
                        </a:solidFill>
                        <a:latin typeface="Cambria Math" panose="02040503050406030204" pitchFamily="18" charset="0"/>
                      </a:rPr>
                      <m:t>𝑅</m:t>
                    </m:r>
                    <m:r>
                      <a:rPr lang="en-US" sz="1600" i="1" smtClean="0">
                        <a:solidFill>
                          <a:schemeClr val="tx1"/>
                        </a:solidFill>
                        <a:latin typeface="Cambria Math" panose="02040503050406030204" pitchFamily="18" charset="0"/>
                      </a:rPr>
                      <m:t>→</m:t>
                    </m:r>
                    <m:r>
                      <a:rPr lang="en-US" sz="1600" i="1">
                        <a:solidFill>
                          <a:schemeClr val="tx1"/>
                        </a:solidFill>
                        <a:latin typeface="Cambria Math" panose="02040503050406030204" pitchFamily="18" charset="0"/>
                      </a:rPr>
                      <m:t> </m:t>
                    </m:r>
                    <m:d>
                      <m:dPr>
                        <m:begChr m:val="|"/>
                        <m:endChr m:val="⟩"/>
                        <m:ctrlPr>
                          <a:rPr lang="en-US" sz="160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𝜙</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𝑥</m:t>
                            </m:r>
                          </m:e>
                        </m:d>
                      </m:e>
                    </m:d>
                    <m:r>
                      <a:rPr lang="en-US" sz="1600" i="1">
                        <a:latin typeface="Cambria Math" panose="02040503050406030204" pitchFamily="18" charset="0"/>
                      </a:rPr>
                      <m:t>=</m:t>
                    </m:r>
                  </m:oMath>
                </a14:m>
                <a:endParaRPr lang="en-GB" sz="1600" dirty="0"/>
              </a:p>
              <a:p>
                <a:pPr marL="285750" indent="-285750">
                  <a:buFont typeface="Arial" panose="020B0604020202020204" pitchFamily="34" charset="0"/>
                  <a:buChar char="•"/>
                </a:pPr>
                <a:endParaRPr lang="en-SE" sz="1600" dirty="0"/>
              </a:p>
              <a:p>
                <a:pPr marL="285750" indent="-285750">
                  <a:buFont typeface="Arial" panose="020B0604020202020204" pitchFamily="34" charset="0"/>
                  <a:buChar char="•"/>
                </a:pPr>
                <a:endParaRPr lang="en-SE" sz="1600" dirty="0"/>
              </a:p>
              <a:p>
                <a:pPr marL="285750" indent="-285750">
                  <a:buFont typeface="Arial" panose="020B0604020202020204" pitchFamily="34" charset="0"/>
                  <a:buChar char="•"/>
                </a:pPr>
                <a:endParaRPr lang="en-SE" sz="1600" dirty="0"/>
              </a:p>
              <a:p>
                <a:pPr marL="285750" indent="-285750">
                  <a:buFont typeface="Arial" panose="020B0604020202020204" pitchFamily="34" charset="0"/>
                  <a:buChar char="•"/>
                </a:pPr>
                <a:endParaRPr lang="en-SE" sz="1600" dirty="0"/>
              </a:p>
              <a:p>
                <a:pPr marL="285750" indent="-285750">
                  <a:buFont typeface="Arial" panose="020B0604020202020204" pitchFamily="34" charset="0"/>
                  <a:buChar char="•"/>
                </a:pPr>
                <a:r>
                  <a:rPr lang="en-GB" sz="1400" dirty="0"/>
                  <a:t>entanglement circuit in the quantum convolution kernel uses the Rot gate.</a:t>
                </a:r>
              </a:p>
              <a:p>
                <a:pPr marL="285750" indent="-285750">
                  <a:buFont typeface="Arial" panose="020B0604020202020204" pitchFamily="34" charset="0"/>
                  <a:buChar char="•"/>
                </a:pPr>
                <a:r>
                  <a:rPr lang="en-GB" sz="1400" dirty="0"/>
                  <a:t>By adjusting the appropriate parameters, Rot gate can rotate state </a:t>
                </a:r>
                <a14:m>
                  <m:oMath xmlns:m="http://schemas.openxmlformats.org/officeDocument/2006/math">
                    <m:r>
                      <a:rPr lang="en-US" sz="1400" b="0" i="1" smtClean="0">
                        <a:solidFill>
                          <a:srgbClr val="FF0000"/>
                        </a:solidFill>
                        <a:latin typeface="Cambria Math" panose="02040503050406030204" pitchFamily="18" charset="0"/>
                      </a:rPr>
                      <m:t>|0⟩</m:t>
                    </m:r>
                  </m:oMath>
                </a14:m>
                <a:r>
                  <a:rPr lang="en-SE" sz="1400" dirty="0"/>
                  <a:t> </a:t>
                </a:r>
                <a:r>
                  <a:rPr lang="en-GB" sz="1400" dirty="0"/>
                  <a:t>to any positions on the Bloch Sphere. </a:t>
                </a:r>
              </a:p>
              <a:p>
                <a:pPr marL="285750" indent="-285750">
                  <a:buFont typeface="Arial" panose="020B0604020202020204" pitchFamily="34" charset="0"/>
                  <a:buChar char="•"/>
                </a:pPr>
                <a:r>
                  <a:rPr lang="en-GB" sz="1400" dirty="0"/>
                  <a:t>Correlation measurement expectation </a:t>
                </a:r>
                <a14:m>
                  <m:oMath xmlns:m="http://schemas.openxmlformats.org/officeDocument/2006/math">
                    <m:r>
                      <a:rPr lang="en-US" sz="1400" i="1">
                        <a:solidFill>
                          <a:srgbClr val="FF0000"/>
                        </a:solidFill>
                        <a:latin typeface="Cambria Math" panose="02040503050406030204" pitchFamily="18" charset="0"/>
                      </a:rPr>
                      <m:t>⟨</m:t>
                    </m:r>
                    <m:r>
                      <a:rPr lang="en-US" sz="1400" i="1" smtClean="0">
                        <a:solidFill>
                          <a:srgbClr val="FF0000"/>
                        </a:solidFill>
                        <a:latin typeface="Cambria Math" panose="02040503050406030204" pitchFamily="18" charset="0"/>
                      </a:rPr>
                      <m:t>𝜑</m:t>
                    </m:r>
                    <m:d>
                      <m:dPr>
                        <m:begChr m:val="|"/>
                        <m:endChr m:val="|"/>
                        <m:ctrlPr>
                          <a:rPr lang="en-US" sz="1400" b="0" i="1" smtClean="0">
                            <a:solidFill>
                              <a:srgbClr val="FF0000"/>
                            </a:solidFill>
                            <a:latin typeface="Cambria Math" panose="02040503050406030204" pitchFamily="18" charset="0"/>
                          </a:rPr>
                        </m:ctrlPr>
                      </m:dPr>
                      <m:e>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panose="02040503050406030204" pitchFamily="18" charset="0"/>
                              </a:rPr>
                              <m:t>𝑈</m:t>
                            </m:r>
                          </m:e>
                          <m:sup>
                            <m:eqArr>
                              <m:eqArrPr>
                                <m:ctrlPr>
                                  <a:rPr lang="en-US" sz="1400" b="0" i="1" smtClean="0">
                                    <a:solidFill>
                                      <a:srgbClr val="FF0000"/>
                                    </a:solidFill>
                                    <a:latin typeface="Cambria Math" panose="02040503050406030204" pitchFamily="18" charset="0"/>
                                  </a:rPr>
                                </m:ctrlPr>
                              </m:eqArrPr>
                              <m:e>
                                <m:r>
                                  <a:rPr lang="en-US" sz="1400" b="0" i="1" smtClean="0">
                                    <a:solidFill>
                                      <a:srgbClr val="FF0000"/>
                                    </a:solidFill>
                                    <a:latin typeface="Cambria Math" panose="02040503050406030204" pitchFamily="18" charset="0"/>
                                  </a:rPr>
                                  <m:t> </m:t>
                                </m:r>
                              </m:e>
                              <m:e>
                                <m:r>
                                  <a:rPr lang="en-US" sz="1400" b="0" i="1" smtClean="0">
                                    <a:solidFill>
                                      <a:srgbClr val="FF0000"/>
                                    </a:solidFill>
                                    <a:latin typeface="Cambria Math" panose="02040503050406030204" pitchFamily="18" charset="0"/>
                                  </a:rPr>
                                  <m:t>†</m:t>
                                </m:r>
                              </m:e>
                            </m:eqArr>
                          </m:sup>
                        </m:sSup>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panose="02040503050406030204" pitchFamily="18" charset="0"/>
                              </a:rPr>
                              <m:t>𝑍</m:t>
                            </m:r>
                          </m:e>
                          <m:sup>
                            <m:r>
                              <a:rPr lang="en-US" altLang="zh-CN" sz="1400" i="1">
                                <a:solidFill>
                                  <a:srgbClr val="FF0000"/>
                                </a:solidFill>
                                <a:latin typeface="Cambria Math"/>
                              </a:rPr>
                              <m:t>⊗</m:t>
                            </m:r>
                            <m:r>
                              <a:rPr lang="en-US" altLang="zh-CN" sz="1400" b="0" i="1" smtClean="0">
                                <a:solidFill>
                                  <a:srgbClr val="FF0000"/>
                                </a:solidFill>
                                <a:latin typeface="Cambria Math" panose="02040503050406030204" pitchFamily="18" charset="0"/>
                              </a:rPr>
                              <m:t>𝑛</m:t>
                            </m:r>
                          </m:sup>
                        </m:sSup>
                        <m:r>
                          <a:rPr lang="en-US" altLang="zh-CN" sz="1400" b="0" i="1" smtClean="0">
                            <a:solidFill>
                              <a:srgbClr val="FF0000"/>
                            </a:solidFill>
                            <a:latin typeface="Cambria Math" panose="02040503050406030204" pitchFamily="18" charset="0"/>
                          </a:rPr>
                          <m:t>𝑈</m:t>
                        </m:r>
                      </m:e>
                    </m:d>
                    <m:r>
                      <a:rPr lang="en-US" sz="1400" i="1" smtClean="0">
                        <a:solidFill>
                          <a:srgbClr val="FF0000"/>
                        </a:solidFill>
                        <a:latin typeface="Cambria Math" panose="02040503050406030204" pitchFamily="18" charset="0"/>
                      </a:rPr>
                      <m:t>𝜑</m:t>
                    </m:r>
                    <m:r>
                      <a:rPr lang="en-US" sz="1400" b="0" i="1" smtClean="0">
                        <a:solidFill>
                          <a:srgbClr val="FF0000"/>
                        </a:solidFill>
                        <a:latin typeface="Cambria Math" panose="02040503050406030204" pitchFamily="18" charset="0"/>
                      </a:rPr>
                      <m:t>⟩</m:t>
                    </m:r>
                  </m:oMath>
                </a14:m>
                <a:r>
                  <a:rPr lang="en-SE" sz="1400" dirty="0"/>
                  <a:t> is used as the </a:t>
                </a:r>
                <a:r>
                  <a:rPr lang="en-GB" sz="1400" dirty="0"/>
                  <a:t>output of the quantum circuit, because it express the entanglement information of the quantum circuit.</a:t>
                </a:r>
                <a:endParaRPr lang="en-SE" sz="1400" dirty="0"/>
              </a:p>
            </p:txBody>
          </p:sp>
        </mc:Choice>
        <mc:Fallback xmlns="">
          <p:sp>
            <p:nvSpPr>
              <p:cNvPr id="15" name="TextBox 14">
                <a:extLst>
                  <a:ext uri="{FF2B5EF4-FFF2-40B4-BE49-F238E27FC236}">
                    <a16:creationId xmlns:a16="http://schemas.microsoft.com/office/drawing/2014/main" id="{3A2D2DAA-4637-9949-DA0B-D6E2D9CEC421}"/>
                  </a:ext>
                </a:extLst>
              </p:cNvPr>
              <p:cNvSpPr txBox="1">
                <a:spLocks noRot="1" noChangeAspect="1" noMove="1" noResize="1" noEditPoints="1" noAdjustHandles="1" noChangeArrowheads="1" noChangeShapeType="1" noTextEdit="1"/>
              </p:cNvSpPr>
              <p:nvPr/>
            </p:nvSpPr>
            <p:spPr>
              <a:xfrm>
                <a:off x="347134" y="1158005"/>
                <a:ext cx="6216699" cy="2908489"/>
              </a:xfrm>
              <a:prstGeom prst="rect">
                <a:avLst/>
              </a:prstGeom>
              <a:blipFill>
                <a:blip r:embed="rId4"/>
                <a:stretch>
                  <a:fillRect l="-408" t="-870" b="-1304"/>
                </a:stretch>
              </a:blipFill>
            </p:spPr>
            <p:txBody>
              <a:bodyPr/>
              <a:lstStyle/>
              <a:p>
                <a:r>
                  <a:rPr lang="en-SE">
                    <a:noFill/>
                  </a:rPr>
                  <a:t> </a:t>
                </a:r>
              </a:p>
            </p:txBody>
          </p:sp>
        </mc:Fallback>
      </mc:AlternateContent>
      <p:pic>
        <p:nvPicPr>
          <p:cNvPr id="17" name="Picture 16">
            <a:extLst>
              <a:ext uri="{FF2B5EF4-FFF2-40B4-BE49-F238E27FC236}">
                <a16:creationId xmlns:a16="http://schemas.microsoft.com/office/drawing/2014/main" id="{2C3CDBC6-BF01-EA09-4F3F-FC3D4839E1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1634" y="1420039"/>
            <a:ext cx="1547403" cy="291600"/>
          </a:xfrm>
          <a:prstGeom prst="rect">
            <a:avLst/>
          </a:prstGeom>
        </p:spPr>
      </p:pic>
      <p:pic>
        <p:nvPicPr>
          <p:cNvPr id="19" name="Picture 18" descr="A picture containing text, font, white, line&#10;&#10;Description automatically generated">
            <a:extLst>
              <a:ext uri="{FF2B5EF4-FFF2-40B4-BE49-F238E27FC236}">
                <a16:creationId xmlns:a16="http://schemas.microsoft.com/office/drawing/2014/main" id="{DF078101-8E3F-5F71-C624-A8C072A064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5652" y="1709623"/>
            <a:ext cx="3860431" cy="870947"/>
          </a:xfrm>
          <a:prstGeom prst="rect">
            <a:avLst/>
          </a:prstGeom>
        </p:spPr>
      </p:pic>
      <p:pic>
        <p:nvPicPr>
          <p:cNvPr id="21" name="Picture 20">
            <a:extLst>
              <a:ext uri="{FF2B5EF4-FFF2-40B4-BE49-F238E27FC236}">
                <a16:creationId xmlns:a16="http://schemas.microsoft.com/office/drawing/2014/main" id="{C97F261A-CE5D-9140-CAE5-9257455DE042}"/>
              </a:ext>
            </a:extLst>
          </p:cNvPr>
          <p:cNvPicPr>
            <a:picLocks noChangeAspect="1"/>
          </p:cNvPicPr>
          <p:nvPr/>
        </p:nvPicPr>
        <p:blipFill>
          <a:blip r:embed="rId7"/>
          <a:stretch>
            <a:fillRect/>
          </a:stretch>
        </p:blipFill>
        <p:spPr>
          <a:xfrm>
            <a:off x="560867" y="4160971"/>
            <a:ext cx="5789231" cy="2084576"/>
          </a:xfrm>
          <a:prstGeom prst="rect">
            <a:avLst/>
          </a:prstGeom>
        </p:spPr>
      </p:pic>
    </p:spTree>
    <p:extLst>
      <p:ext uri="{BB962C8B-B14F-4D97-AF65-F5344CB8AC3E}">
        <p14:creationId xmlns:p14="http://schemas.microsoft.com/office/powerpoint/2010/main" val="385735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Quantum Kernels</a:t>
            </a:r>
            <a:endParaRPr lang="zh-CN" altLang="en-US" b="1" dirty="0"/>
          </a:p>
        </p:txBody>
      </p:sp>
      <p:sp>
        <p:nvSpPr>
          <p:cNvPr id="7" name="Footer Placeholder 6">
            <a:extLst>
              <a:ext uri="{FF2B5EF4-FFF2-40B4-BE49-F238E27FC236}">
                <a16:creationId xmlns:a16="http://schemas.microsoft.com/office/drawing/2014/main" id="{A9A7A7E9-ECC7-C1ED-1BEE-5E0D56695D7B}"/>
              </a:ext>
            </a:extLst>
          </p:cNvPr>
          <p:cNvSpPr>
            <a:spLocks noGrp="1"/>
          </p:cNvSpPr>
          <p:nvPr>
            <p:ph type="ftr" sz="quarter" idx="11"/>
          </p:nvPr>
        </p:nvSpPr>
        <p:spPr>
          <a:xfrm>
            <a:off x="1262743" y="6356350"/>
            <a:ext cx="9459686" cy="365125"/>
          </a:xfrm>
        </p:spPr>
        <p:txBody>
          <a:bodyPr/>
          <a:lstStyle/>
          <a:p>
            <a:r>
              <a:rPr lang="en-GB" altLang="zh-CN" dirty="0"/>
              <a:t>"Towards understanding the power of quantum kernels in the NISQ era." Quantum 5 (2021): 531.</a:t>
            </a:r>
            <a:endParaRPr lang="zh-CN" altLang="en-US" dirty="0"/>
          </a:p>
        </p:txBody>
      </p:sp>
      <p:pic>
        <p:nvPicPr>
          <p:cNvPr id="15364" name="Picture 4">
            <a:extLst>
              <a:ext uri="{FF2B5EF4-FFF2-40B4-BE49-F238E27FC236}">
                <a16:creationId xmlns:a16="http://schemas.microsoft.com/office/drawing/2014/main" id="{FC1713CA-5AE4-D434-28F6-44C0C7C18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743" y="1325562"/>
            <a:ext cx="9629019" cy="477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11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Quantum Kernels</a:t>
            </a:r>
            <a:endParaRPr lang="zh-CN" altLang="en-US" b="1" dirty="0"/>
          </a:p>
        </p:txBody>
      </p:sp>
      <p:sp>
        <p:nvSpPr>
          <p:cNvPr id="7" name="Footer Placeholder 6">
            <a:extLst>
              <a:ext uri="{FF2B5EF4-FFF2-40B4-BE49-F238E27FC236}">
                <a16:creationId xmlns:a16="http://schemas.microsoft.com/office/drawing/2014/main" id="{A9A7A7E9-ECC7-C1ED-1BEE-5E0D56695D7B}"/>
              </a:ext>
            </a:extLst>
          </p:cNvPr>
          <p:cNvSpPr>
            <a:spLocks noGrp="1"/>
          </p:cNvSpPr>
          <p:nvPr>
            <p:ph type="ftr" sz="quarter" idx="11"/>
          </p:nvPr>
        </p:nvSpPr>
        <p:spPr>
          <a:xfrm>
            <a:off x="279400" y="6231467"/>
            <a:ext cx="11345333" cy="490008"/>
          </a:xfrm>
        </p:spPr>
        <p:txBody>
          <a:bodyPr/>
          <a:lstStyle/>
          <a:p>
            <a:pPr marL="228600" indent="-228600">
              <a:buFont typeface="+mj-lt"/>
              <a:buAutoNum type="arabicPeriod"/>
            </a:pPr>
            <a:r>
              <a:rPr lang="en-GB" altLang="zh-CN" dirty="0"/>
              <a:t>Tiwari, </a:t>
            </a:r>
            <a:r>
              <a:rPr lang="en-GB" altLang="zh-CN" dirty="0" err="1"/>
              <a:t>Prayag</a:t>
            </a:r>
            <a:r>
              <a:rPr lang="en-GB" altLang="zh-CN" dirty="0"/>
              <a:t>, et al. "Kernel method based on non-linear coherent states in quantum feature space." Journal of Physics A: Mathematical and Theoretical 55.35 (2022): 355301.</a:t>
            </a:r>
          </a:p>
        </p:txBody>
      </p:sp>
      <p:pic>
        <p:nvPicPr>
          <p:cNvPr id="5" name="Picture 4">
            <a:extLst>
              <a:ext uri="{FF2B5EF4-FFF2-40B4-BE49-F238E27FC236}">
                <a16:creationId xmlns:a16="http://schemas.microsoft.com/office/drawing/2014/main" id="{E12AFCAE-1AE5-7CEA-6E07-0B352339390F}"/>
              </a:ext>
            </a:extLst>
          </p:cNvPr>
          <p:cNvPicPr>
            <a:picLocks noChangeAspect="1"/>
          </p:cNvPicPr>
          <p:nvPr/>
        </p:nvPicPr>
        <p:blipFill>
          <a:blip r:embed="rId3"/>
          <a:stretch>
            <a:fillRect/>
          </a:stretch>
        </p:blipFill>
        <p:spPr>
          <a:xfrm>
            <a:off x="6261018" y="1213218"/>
            <a:ext cx="5461551" cy="2047878"/>
          </a:xfrm>
          <a:prstGeom prst="rect">
            <a:avLst/>
          </a:prstGeom>
        </p:spPr>
      </p:pic>
      <p:pic>
        <p:nvPicPr>
          <p:cNvPr id="9" name="Picture 8">
            <a:extLst>
              <a:ext uri="{FF2B5EF4-FFF2-40B4-BE49-F238E27FC236}">
                <a16:creationId xmlns:a16="http://schemas.microsoft.com/office/drawing/2014/main" id="{EBF12B2D-F69D-D686-BBAD-3BBA0E564A6F}"/>
              </a:ext>
            </a:extLst>
          </p:cNvPr>
          <p:cNvPicPr>
            <a:picLocks noChangeAspect="1"/>
          </p:cNvPicPr>
          <p:nvPr/>
        </p:nvPicPr>
        <p:blipFill>
          <a:blip r:embed="rId4"/>
          <a:stretch>
            <a:fillRect/>
          </a:stretch>
        </p:blipFill>
        <p:spPr>
          <a:xfrm>
            <a:off x="7669097" y="3864281"/>
            <a:ext cx="3123511" cy="1764000"/>
          </a:xfrm>
          <a:prstGeom prst="rect">
            <a:avLst/>
          </a:prstGeom>
        </p:spPr>
      </p:pic>
      <p:pic>
        <p:nvPicPr>
          <p:cNvPr id="11" name="Picture 10">
            <a:extLst>
              <a:ext uri="{FF2B5EF4-FFF2-40B4-BE49-F238E27FC236}">
                <a16:creationId xmlns:a16="http://schemas.microsoft.com/office/drawing/2014/main" id="{215191A2-3356-4E0E-452D-AAE92B66111F}"/>
              </a:ext>
            </a:extLst>
          </p:cNvPr>
          <p:cNvPicPr>
            <a:picLocks noChangeAspect="1"/>
          </p:cNvPicPr>
          <p:nvPr/>
        </p:nvPicPr>
        <p:blipFill>
          <a:blip r:embed="rId5"/>
          <a:stretch>
            <a:fillRect/>
          </a:stretch>
        </p:blipFill>
        <p:spPr>
          <a:xfrm>
            <a:off x="704001" y="1099471"/>
            <a:ext cx="4824732" cy="4659057"/>
          </a:xfrm>
          <a:prstGeom prst="rect">
            <a:avLst/>
          </a:prstGeom>
        </p:spPr>
      </p:pic>
      <p:sp>
        <p:nvSpPr>
          <p:cNvPr id="12" name="TextBox 11">
            <a:extLst>
              <a:ext uri="{FF2B5EF4-FFF2-40B4-BE49-F238E27FC236}">
                <a16:creationId xmlns:a16="http://schemas.microsoft.com/office/drawing/2014/main" id="{ABB0F780-73D0-064F-9C39-FEF6D02FE405}"/>
              </a:ext>
            </a:extLst>
          </p:cNvPr>
          <p:cNvSpPr txBox="1"/>
          <p:nvPr/>
        </p:nvSpPr>
        <p:spPr>
          <a:xfrm>
            <a:off x="8415975" y="3033827"/>
            <a:ext cx="1497333" cy="369332"/>
          </a:xfrm>
          <a:prstGeom prst="rect">
            <a:avLst/>
          </a:prstGeom>
          <a:noFill/>
        </p:spPr>
        <p:txBody>
          <a:bodyPr wrap="none" rtlCol="0">
            <a:spAutoFit/>
          </a:bodyPr>
          <a:lstStyle/>
          <a:p>
            <a:r>
              <a:rPr lang="en-SE" dirty="0"/>
              <a:t>Fidelity circuit</a:t>
            </a:r>
          </a:p>
        </p:txBody>
      </p:sp>
    </p:spTree>
    <p:extLst>
      <p:ext uri="{BB962C8B-B14F-4D97-AF65-F5344CB8AC3E}">
        <p14:creationId xmlns:p14="http://schemas.microsoft.com/office/powerpoint/2010/main" val="3921434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Challenges in QML</a:t>
            </a:r>
            <a:endParaRPr lang="zh-CN" altLang="en-US" b="1" dirty="0"/>
          </a:p>
        </p:txBody>
      </p:sp>
      <p:pic>
        <p:nvPicPr>
          <p:cNvPr id="8194" name="Picture 2" descr="Challenges and opportunities in quantum machine learning | Nature  Computational Science">
            <a:extLst>
              <a:ext uri="{FF2B5EF4-FFF2-40B4-BE49-F238E27FC236}">
                <a16:creationId xmlns:a16="http://schemas.microsoft.com/office/drawing/2014/main" id="{E4CD0C3B-F4E7-E5ED-B3CB-B4AB2F7CA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817" y="1173163"/>
            <a:ext cx="7799766" cy="37459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525B37-C07D-F732-D4C0-4BF190B4AC1A}"/>
              </a:ext>
            </a:extLst>
          </p:cNvPr>
          <p:cNvSpPr txBox="1"/>
          <p:nvPr/>
        </p:nvSpPr>
        <p:spPr>
          <a:xfrm>
            <a:off x="753533" y="4968323"/>
            <a:ext cx="10786533" cy="1569660"/>
          </a:xfrm>
          <a:prstGeom prst="rect">
            <a:avLst/>
          </a:prstGeom>
          <a:noFill/>
        </p:spPr>
        <p:txBody>
          <a:bodyPr wrap="square" rtlCol="0">
            <a:spAutoFit/>
          </a:bodyPr>
          <a:lstStyle/>
          <a:p>
            <a:pPr algn="just"/>
            <a:r>
              <a:rPr lang="en-GB" sz="1200" dirty="0"/>
              <a:t>a) There are several ingredients and priors needed to build a QML model: a dataset (and an encoding scheme for classical data), the choice of parameterized model, loss function, and classical optimizer. In this diagram, we show some of the challenges of the different components of the model.</a:t>
            </a:r>
            <a:endParaRPr lang="en-GB" sz="1200" dirty="0">
              <a:effectLst/>
            </a:endParaRPr>
          </a:p>
          <a:p>
            <a:pPr algn="just"/>
            <a:r>
              <a:rPr lang="en-GB" sz="1200" dirty="0"/>
              <a:t>b-d) The success of the QML model hinges on an accurate and efficient training of the parameters. </a:t>
            </a:r>
          </a:p>
          <a:p>
            <a:pPr algn="just"/>
            <a:r>
              <a:rPr lang="en-GB" sz="1200" dirty="0"/>
              <a:t>However, there are certain phenomena that can hinder QML trainability. These include the abundance of low-quality local minima solutions shown in b), as well as the barren plateau phenomenon in c). When a QML architecture exhibits a barren plateau, the landscape becomes exponentially flat (on average) as the number of qubits increases (seen as a transition from dashed to solid line). The presence of hardware noise has been shown to erase the features in the landscape as well as potentially shift the position of the minima. Here, the dashed (solid) line corresponds to the noiseless (noisy) landscape shown in d).</a:t>
            </a:r>
          </a:p>
          <a:p>
            <a:pPr algn="just"/>
            <a:endParaRPr lang="en-GB" sz="1200" dirty="0"/>
          </a:p>
        </p:txBody>
      </p:sp>
      <p:sp>
        <p:nvSpPr>
          <p:cNvPr id="5" name="Footer Placeholder 6">
            <a:extLst>
              <a:ext uri="{FF2B5EF4-FFF2-40B4-BE49-F238E27FC236}">
                <a16:creationId xmlns:a16="http://schemas.microsoft.com/office/drawing/2014/main" id="{D0A6E238-9BE9-C375-5AF9-E7D08ABCA0C5}"/>
              </a:ext>
            </a:extLst>
          </p:cNvPr>
          <p:cNvSpPr>
            <a:spLocks noGrp="1"/>
          </p:cNvSpPr>
          <p:nvPr>
            <p:ph type="ftr" sz="quarter" idx="11"/>
          </p:nvPr>
        </p:nvSpPr>
        <p:spPr>
          <a:xfrm>
            <a:off x="1262743" y="6356350"/>
            <a:ext cx="9459686" cy="365125"/>
          </a:xfrm>
        </p:spPr>
        <p:txBody>
          <a:bodyPr/>
          <a:lstStyle/>
          <a:p>
            <a:r>
              <a:rPr lang="en-GB" altLang="zh-CN" dirty="0" err="1"/>
              <a:t>Cerezo</a:t>
            </a:r>
            <a:r>
              <a:rPr lang="en-GB" altLang="zh-CN" dirty="0"/>
              <a:t>, M., et al. "Challenges and opportunities in quantum machine learning." Nature Computational Science 2.9 (2022): 567-576.</a:t>
            </a:r>
            <a:endParaRPr lang="zh-CN" altLang="en-US" dirty="0"/>
          </a:p>
        </p:txBody>
      </p:sp>
    </p:spTree>
    <p:extLst>
      <p:ext uri="{BB962C8B-B14F-4D97-AF65-F5344CB8AC3E}">
        <p14:creationId xmlns:p14="http://schemas.microsoft.com/office/powerpoint/2010/main" val="4245262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Quantum Resources</a:t>
            </a:r>
            <a:endParaRPr lang="zh-CN" altLang="en-US" dirty="0"/>
          </a:p>
        </p:txBody>
      </p:sp>
      <p:sp>
        <p:nvSpPr>
          <p:cNvPr id="3" name="内容占位符 2"/>
          <p:cNvSpPr>
            <a:spLocks noGrp="1"/>
          </p:cNvSpPr>
          <p:nvPr>
            <p:ph idx="1"/>
          </p:nvPr>
        </p:nvSpPr>
        <p:spPr/>
        <p:txBody>
          <a:bodyPr>
            <a:normAutofit/>
          </a:bodyPr>
          <a:lstStyle/>
          <a:p>
            <a:pPr algn="just"/>
            <a:r>
              <a:rPr lang="en-GB" sz="2000" dirty="0" err="1">
                <a:solidFill>
                  <a:srgbClr val="222222"/>
                </a:solidFill>
              </a:rPr>
              <a:t>Qiskit</a:t>
            </a:r>
            <a:r>
              <a:rPr lang="en-GB" sz="2000" dirty="0">
                <a:solidFill>
                  <a:srgbClr val="222222"/>
                </a:solidFill>
              </a:rPr>
              <a:t> (</a:t>
            </a:r>
            <a:r>
              <a:rPr lang="en-GB" sz="2000" dirty="0">
                <a:solidFill>
                  <a:srgbClr val="222222"/>
                </a:solidFill>
                <a:hlinkClick r:id="rId3"/>
              </a:rPr>
              <a:t>https://qiskit.org/ecosystem/machine-learning/index.html</a:t>
            </a:r>
            <a:r>
              <a:rPr lang="en-GB" sz="2000" dirty="0">
                <a:solidFill>
                  <a:srgbClr val="222222"/>
                </a:solidFill>
              </a:rPr>
              <a:t>)</a:t>
            </a:r>
          </a:p>
          <a:p>
            <a:pPr algn="just"/>
            <a:r>
              <a:rPr lang="en-GB" sz="2000" b="0" i="0" dirty="0" err="1">
                <a:solidFill>
                  <a:srgbClr val="222222"/>
                </a:solidFill>
                <a:effectLst/>
              </a:rPr>
              <a:t>Penn</a:t>
            </a:r>
            <a:r>
              <a:rPr lang="en-GB" sz="2000" dirty="0" err="1">
                <a:solidFill>
                  <a:srgbClr val="222222"/>
                </a:solidFill>
              </a:rPr>
              <a:t>ylane</a:t>
            </a:r>
            <a:r>
              <a:rPr lang="en-GB" sz="2000" dirty="0">
                <a:solidFill>
                  <a:srgbClr val="222222"/>
                </a:solidFill>
              </a:rPr>
              <a:t> (</a:t>
            </a:r>
            <a:r>
              <a:rPr lang="en-GB" sz="2000" dirty="0">
                <a:solidFill>
                  <a:srgbClr val="222222"/>
                </a:solidFill>
                <a:hlinkClick r:id="rId4"/>
              </a:rPr>
              <a:t>https://pennylane.ai/</a:t>
            </a:r>
            <a:r>
              <a:rPr lang="en-GB" sz="2000" dirty="0">
                <a:solidFill>
                  <a:srgbClr val="222222"/>
                </a:solidFill>
              </a:rPr>
              <a:t>) </a:t>
            </a:r>
          </a:p>
          <a:p>
            <a:pPr algn="just"/>
            <a:r>
              <a:rPr lang="en-GB" sz="2000" b="0" i="0" dirty="0" err="1">
                <a:solidFill>
                  <a:srgbClr val="0F0F0F"/>
                </a:solidFill>
                <a:effectLst/>
              </a:rPr>
              <a:t>myQLM</a:t>
            </a:r>
            <a:r>
              <a:rPr lang="en-GB" sz="2000" b="0" i="0" dirty="0">
                <a:solidFill>
                  <a:srgbClr val="0F0F0F"/>
                </a:solidFill>
                <a:effectLst/>
              </a:rPr>
              <a:t> (</a:t>
            </a:r>
            <a:r>
              <a:rPr lang="en-GB" sz="2000" b="0" i="0" dirty="0">
                <a:solidFill>
                  <a:srgbClr val="0F0F0F"/>
                </a:solidFill>
                <a:effectLst/>
                <a:hlinkClick r:id="rId5"/>
              </a:rPr>
              <a:t>https://atos.net/en/lp/myqlm</a:t>
            </a:r>
            <a:r>
              <a:rPr lang="en-GB" sz="2000" b="0" i="0" dirty="0">
                <a:solidFill>
                  <a:srgbClr val="0F0F0F"/>
                </a:solidFill>
                <a:effectLst/>
              </a:rPr>
              <a:t>) </a:t>
            </a:r>
          </a:p>
          <a:p>
            <a:pPr algn="just"/>
            <a:r>
              <a:rPr lang="en-GB" sz="2000" b="0" i="0" dirty="0">
                <a:solidFill>
                  <a:srgbClr val="222222"/>
                </a:solidFill>
                <a:effectLst/>
              </a:rPr>
              <a:t>IBM Quantum systems (</a:t>
            </a:r>
            <a:r>
              <a:rPr lang="en-GB" sz="2000" b="0" i="0" dirty="0">
                <a:solidFill>
                  <a:srgbClr val="222222"/>
                </a:solidFill>
                <a:effectLst/>
                <a:hlinkClick r:id="rId6"/>
              </a:rPr>
              <a:t>https://www.ibm.com/quantum/qiskit-runtime</a:t>
            </a:r>
            <a:r>
              <a:rPr lang="en-GB" sz="2000" b="0" i="0" dirty="0">
                <a:solidFill>
                  <a:srgbClr val="222222"/>
                </a:solidFill>
                <a:effectLst/>
              </a:rPr>
              <a:t>) --quantum system with </a:t>
            </a:r>
            <a:r>
              <a:rPr lang="en-GB" sz="2000" b="0" i="0" dirty="0">
                <a:solidFill>
                  <a:srgbClr val="161616"/>
                </a:solidFill>
                <a:effectLst/>
              </a:rPr>
              <a:t>7-qubit, 5-qubit QPUs, 27-qubit Falcon systems, 127-qubit Eagle systems, or simulators.</a:t>
            </a:r>
          </a:p>
          <a:p>
            <a:pPr algn="just"/>
            <a:r>
              <a:rPr lang="en-GB" sz="2000" dirty="0">
                <a:solidFill>
                  <a:srgbClr val="161616"/>
                </a:solidFill>
              </a:rPr>
              <a:t>…….</a:t>
            </a:r>
            <a:endParaRPr lang="en-GB" sz="20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buFont typeface="+mj-lt"/>
              <a:buAutoNum type="arabicPeriod"/>
            </a:pPr>
            <a:endParaRPr lang="zh-CN" altLang="en-US" sz="1200" dirty="0"/>
          </a:p>
        </p:txBody>
      </p:sp>
    </p:spTree>
    <p:extLst>
      <p:ext uri="{BB962C8B-B14F-4D97-AF65-F5344CB8AC3E}">
        <p14:creationId xmlns:p14="http://schemas.microsoft.com/office/powerpoint/2010/main" val="833451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Best Quantum Entanglement GIFs | Gfycat">
            <a:extLst>
              <a:ext uri="{FF2B5EF4-FFF2-40B4-BE49-F238E27FC236}">
                <a16:creationId xmlns:a16="http://schemas.microsoft.com/office/drawing/2014/main" id="{33487C0D-9C22-7B2D-124B-AA69487A6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609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p:txBody>
          <a:bodyPr>
            <a:normAutofit/>
          </a:bodyPr>
          <a:lstStyle/>
          <a:p>
            <a:pPr marL="514350" indent="-514350" algn="just">
              <a:buFont typeface="+mj-lt"/>
              <a:buAutoNum type="arabicPeriod"/>
            </a:pPr>
            <a:r>
              <a:rPr lang="en-GB" sz="1200" b="0" i="0" dirty="0">
                <a:solidFill>
                  <a:srgbClr val="222222"/>
                </a:solidFill>
                <a:effectLst/>
              </a:rPr>
              <a:t>Tiwari, P., &amp; </a:t>
            </a:r>
            <a:r>
              <a:rPr lang="en-GB" sz="1200" b="0" i="0" dirty="0" err="1">
                <a:solidFill>
                  <a:srgbClr val="222222"/>
                </a:solidFill>
                <a:effectLst/>
              </a:rPr>
              <a:t>Melucci</a:t>
            </a:r>
            <a:r>
              <a:rPr lang="en-GB" sz="1200" b="0" i="0" dirty="0">
                <a:solidFill>
                  <a:srgbClr val="222222"/>
                </a:solidFill>
                <a:effectLst/>
              </a:rPr>
              <a:t>, M. (2018, October). Towards a quantum-inspired framework for binary classification. In </a:t>
            </a:r>
            <a:r>
              <a:rPr lang="en-GB" sz="1200" b="0" i="1" dirty="0">
                <a:solidFill>
                  <a:srgbClr val="222222"/>
                </a:solidFill>
                <a:effectLst/>
              </a:rPr>
              <a:t>Proceedings of the 27th ACM international conference on information and knowledge management</a:t>
            </a:r>
            <a:r>
              <a:rPr lang="en-GB" sz="1200" dirty="0">
                <a:solidFill>
                  <a:srgbClr val="222222"/>
                </a:solidFill>
              </a:rPr>
              <a:t>.</a:t>
            </a:r>
            <a:endParaRPr lang="en-GB" sz="1200" b="0" i="0" dirty="0">
              <a:solidFill>
                <a:srgbClr val="222222"/>
              </a:solidFill>
              <a:effectLst/>
            </a:endParaRPr>
          </a:p>
          <a:p>
            <a:pPr marL="514350" indent="-514350" algn="just">
              <a:buFont typeface="+mj-lt"/>
              <a:buAutoNum type="arabicPeriod"/>
            </a:pPr>
            <a:r>
              <a:rPr lang="en-GB" sz="1200" b="0" i="0" dirty="0">
                <a:solidFill>
                  <a:srgbClr val="222222"/>
                </a:solidFill>
                <a:effectLst/>
              </a:rPr>
              <a:t>Tiwari, P., &amp; </a:t>
            </a:r>
            <a:r>
              <a:rPr lang="en-GB" sz="1200" b="0" i="0" dirty="0" err="1">
                <a:solidFill>
                  <a:srgbClr val="222222"/>
                </a:solidFill>
                <a:effectLst/>
              </a:rPr>
              <a:t>Melucci</a:t>
            </a:r>
            <a:r>
              <a:rPr lang="en-GB" sz="1200" b="0" i="0" dirty="0">
                <a:solidFill>
                  <a:srgbClr val="222222"/>
                </a:solidFill>
                <a:effectLst/>
              </a:rPr>
              <a:t>, M. (2019, July). Binary classifier inspired by quantum theory. In </a:t>
            </a:r>
            <a:r>
              <a:rPr lang="en-GB" sz="1200" b="0" i="1" dirty="0">
                <a:solidFill>
                  <a:srgbClr val="222222"/>
                </a:solidFill>
                <a:effectLst/>
              </a:rPr>
              <a:t>Proceedings of the AAAI conference on artificial intelligence</a:t>
            </a:r>
            <a:r>
              <a:rPr lang="en-GB" sz="1200" dirty="0">
                <a:solidFill>
                  <a:srgbClr val="222222"/>
                </a:solidFill>
              </a:rPr>
              <a:t>.</a:t>
            </a:r>
            <a:endParaRPr lang="en-GB" sz="1200" b="0" i="0" dirty="0">
              <a:solidFill>
                <a:srgbClr val="222222"/>
              </a:solidFill>
              <a:effectLst/>
            </a:endParaRPr>
          </a:p>
          <a:p>
            <a:pPr marL="514350" indent="-514350" algn="just">
              <a:buFont typeface="+mj-lt"/>
              <a:buAutoNum type="arabicPeriod"/>
            </a:pPr>
            <a:r>
              <a:rPr lang="en-GB" sz="1200" b="0" i="0" dirty="0">
                <a:solidFill>
                  <a:srgbClr val="222222"/>
                </a:solidFill>
                <a:effectLst/>
              </a:rPr>
              <a:t>Zhang, Y., Liu, Y., Li, Q., Tiwari, P., Wang, B., Li, Y., ... &amp; Song, D. (2021). CFN: a complex-valued fuzzy network for sarcasm detection in conversations. </a:t>
            </a:r>
            <a:r>
              <a:rPr lang="en-GB" sz="1200" b="0" i="1" dirty="0">
                <a:solidFill>
                  <a:srgbClr val="222222"/>
                </a:solidFill>
                <a:effectLst/>
              </a:rPr>
              <a:t>IEEE Transactions on Fuzzy Systems</a:t>
            </a:r>
            <a:r>
              <a:rPr lang="en-GB" sz="1200" b="0" i="0" dirty="0">
                <a:solidFill>
                  <a:srgbClr val="222222"/>
                </a:solidFill>
                <a:effectLst/>
              </a:rPr>
              <a:t>.</a:t>
            </a:r>
          </a:p>
          <a:p>
            <a:pPr marL="514350" indent="-514350" algn="just">
              <a:buFont typeface="+mj-lt"/>
              <a:buAutoNum type="arabicPeriod"/>
            </a:pPr>
            <a:r>
              <a:rPr lang="en-GB" sz="1200" b="0" i="0" dirty="0">
                <a:solidFill>
                  <a:srgbClr val="222222"/>
                </a:solidFill>
                <a:effectLst/>
              </a:rPr>
              <a:t>Li, Q., </a:t>
            </a:r>
            <a:r>
              <a:rPr lang="en-GB" sz="1200" b="0" i="0" dirty="0" err="1">
                <a:solidFill>
                  <a:srgbClr val="222222"/>
                </a:solidFill>
                <a:effectLst/>
              </a:rPr>
              <a:t>Melucci</a:t>
            </a:r>
            <a:r>
              <a:rPr lang="en-GB" sz="1200" b="0" i="0" dirty="0">
                <a:solidFill>
                  <a:srgbClr val="222222"/>
                </a:solidFill>
                <a:effectLst/>
              </a:rPr>
              <a:t>, M., &amp; Tiwari, P. (2018, September). Quantum language model-based query expansion. In </a:t>
            </a:r>
            <a:r>
              <a:rPr lang="en-GB" sz="1200" b="0" i="1" dirty="0">
                <a:solidFill>
                  <a:srgbClr val="222222"/>
                </a:solidFill>
                <a:effectLst/>
              </a:rPr>
              <a:t>Proceedings of the 2018 ACM SIGIR International Conference on Theory of Information Retrieval</a:t>
            </a:r>
            <a:r>
              <a:rPr lang="en-GB" sz="1200" b="0" i="0" dirty="0">
                <a:solidFill>
                  <a:srgbClr val="222222"/>
                </a:solidFill>
                <a:effectLst/>
              </a:rPr>
              <a:t>.</a:t>
            </a:r>
          </a:p>
          <a:p>
            <a:pPr marL="514350" indent="-514350" algn="just">
              <a:buFont typeface="+mj-lt"/>
              <a:buAutoNum type="arabicPeriod"/>
            </a:pPr>
            <a:r>
              <a:rPr lang="en-GB" sz="1200" b="0" i="0" dirty="0">
                <a:solidFill>
                  <a:srgbClr val="222222"/>
                </a:solidFill>
                <a:effectLst/>
              </a:rPr>
              <a:t>Moreira, C., Tiwari, P., Pandey, H. M., </a:t>
            </a:r>
            <a:r>
              <a:rPr lang="en-GB" sz="1200" b="0" i="0" dirty="0" err="1">
                <a:solidFill>
                  <a:srgbClr val="222222"/>
                </a:solidFill>
                <a:effectLst/>
              </a:rPr>
              <a:t>Bruza</a:t>
            </a:r>
            <a:r>
              <a:rPr lang="en-GB" sz="1200" b="0" i="0" dirty="0">
                <a:solidFill>
                  <a:srgbClr val="222222"/>
                </a:solidFill>
                <a:effectLst/>
              </a:rPr>
              <a:t>, P., &amp; </a:t>
            </a:r>
            <a:r>
              <a:rPr lang="en-GB" sz="1200" b="0" i="0" dirty="0" err="1">
                <a:solidFill>
                  <a:srgbClr val="222222"/>
                </a:solidFill>
                <a:effectLst/>
              </a:rPr>
              <a:t>Wichert</a:t>
            </a:r>
            <a:r>
              <a:rPr lang="en-GB" sz="1200" b="0" i="0" dirty="0">
                <a:solidFill>
                  <a:srgbClr val="222222"/>
                </a:solidFill>
                <a:effectLst/>
              </a:rPr>
              <a:t>, A. (2020). Quantum-like influence diagrams for decision-making. </a:t>
            </a:r>
            <a:r>
              <a:rPr lang="en-GB" sz="1200" b="0" i="1" dirty="0">
                <a:solidFill>
                  <a:srgbClr val="222222"/>
                </a:solidFill>
                <a:effectLst/>
              </a:rPr>
              <a:t>Neural Networks</a:t>
            </a:r>
            <a:r>
              <a:rPr lang="en-GB" sz="1200" b="0" i="0" dirty="0">
                <a:solidFill>
                  <a:srgbClr val="222222"/>
                </a:solidFill>
                <a:effectLst/>
              </a:rPr>
              <a:t>, </a:t>
            </a:r>
            <a:r>
              <a:rPr lang="en-GB" sz="1200" b="0" i="1" dirty="0">
                <a:solidFill>
                  <a:srgbClr val="222222"/>
                </a:solidFill>
                <a:effectLst/>
              </a:rPr>
              <a:t>132</a:t>
            </a:r>
            <a:r>
              <a:rPr lang="en-GB" sz="1200" b="0" i="0" dirty="0">
                <a:solidFill>
                  <a:srgbClr val="222222"/>
                </a:solidFill>
                <a:effectLst/>
              </a:rPr>
              <a:t>, 190-210.</a:t>
            </a:r>
            <a:endParaRPr lang="en-GB" sz="1200" dirty="0">
              <a:solidFill>
                <a:srgbClr val="222222"/>
              </a:solidFill>
            </a:endParaRPr>
          </a:p>
          <a:p>
            <a:pPr marL="514350" indent="-514350" algn="just">
              <a:buFont typeface="+mj-lt"/>
              <a:buAutoNum type="arabicPeriod"/>
            </a:pPr>
            <a:r>
              <a:rPr lang="en-GB" sz="1200" b="0" i="0" dirty="0" err="1">
                <a:solidFill>
                  <a:srgbClr val="222222"/>
                </a:solidFill>
                <a:effectLst/>
              </a:rPr>
              <a:t>Uprety</a:t>
            </a:r>
            <a:r>
              <a:rPr lang="en-GB" sz="1200" b="0" i="0" dirty="0">
                <a:solidFill>
                  <a:srgbClr val="222222"/>
                </a:solidFill>
                <a:effectLst/>
              </a:rPr>
              <a:t>, S., Tiwari, P., </a:t>
            </a:r>
            <a:r>
              <a:rPr lang="en-GB" sz="1200" b="0" i="0" dirty="0" err="1">
                <a:solidFill>
                  <a:srgbClr val="222222"/>
                </a:solidFill>
                <a:effectLst/>
              </a:rPr>
              <a:t>Dehdashti</a:t>
            </a:r>
            <a:r>
              <a:rPr lang="en-GB" sz="1200" b="0" i="0" dirty="0">
                <a:solidFill>
                  <a:srgbClr val="222222"/>
                </a:solidFill>
                <a:effectLst/>
              </a:rPr>
              <a:t>, S., Fell, L., Song, D., </a:t>
            </a:r>
            <a:r>
              <a:rPr lang="en-GB" sz="1200" b="0" i="0" dirty="0" err="1">
                <a:solidFill>
                  <a:srgbClr val="222222"/>
                </a:solidFill>
                <a:effectLst/>
              </a:rPr>
              <a:t>Bruza</a:t>
            </a:r>
            <a:r>
              <a:rPr lang="en-GB" sz="1200" b="0" i="0" dirty="0">
                <a:solidFill>
                  <a:srgbClr val="222222"/>
                </a:solidFill>
                <a:effectLst/>
              </a:rPr>
              <a:t>, P., &amp; </a:t>
            </a:r>
            <a:r>
              <a:rPr lang="en-GB" sz="1200" b="0" i="0" dirty="0" err="1">
                <a:solidFill>
                  <a:srgbClr val="222222"/>
                </a:solidFill>
                <a:effectLst/>
              </a:rPr>
              <a:t>Melucci</a:t>
            </a:r>
            <a:r>
              <a:rPr lang="en-GB" sz="1200" b="0" i="0" dirty="0">
                <a:solidFill>
                  <a:srgbClr val="222222"/>
                </a:solidFill>
                <a:effectLst/>
              </a:rPr>
              <a:t>, M. (2020). Quantum-like structure in multidimensional relevance judgements. In </a:t>
            </a:r>
            <a:r>
              <a:rPr lang="en-GB" sz="1200" b="0" i="1" dirty="0">
                <a:solidFill>
                  <a:srgbClr val="222222"/>
                </a:solidFill>
                <a:effectLst/>
              </a:rPr>
              <a:t>Advances in Information Retrieval: 42nd European Conference on IR Research, ECIR 2020, Lisbon, Portugal, April 14–17, 2020, Proceedings, Part I 42</a:t>
            </a:r>
            <a:r>
              <a:rPr lang="en-GB" sz="1200" b="0" i="0" dirty="0">
                <a:solidFill>
                  <a:srgbClr val="222222"/>
                </a:solidFill>
                <a:effectLst/>
              </a:rPr>
              <a:t> (pp. 728-742). Springer International Publishing.</a:t>
            </a:r>
          </a:p>
          <a:p>
            <a:pPr marL="514350" indent="-514350" algn="just">
              <a:buFont typeface="+mj-lt"/>
              <a:buAutoNum type="arabicPeriod"/>
            </a:pPr>
            <a:r>
              <a:rPr lang="en-GB" sz="1200" b="0" i="0" dirty="0">
                <a:solidFill>
                  <a:srgbClr val="222222"/>
                </a:solidFill>
                <a:effectLst/>
              </a:rPr>
              <a:t>Deshmukh, Shradha, et al. "Explainable quantum clustering method to model medical data." </a:t>
            </a:r>
            <a:r>
              <a:rPr lang="en-GB" sz="1200" b="0" i="1" dirty="0">
                <a:solidFill>
                  <a:srgbClr val="222222"/>
                </a:solidFill>
                <a:effectLst/>
              </a:rPr>
              <a:t>Knowledge-Based Systems</a:t>
            </a:r>
            <a:r>
              <a:rPr lang="en-GB" sz="1200" b="0" i="0" dirty="0">
                <a:solidFill>
                  <a:srgbClr val="222222"/>
                </a:solidFill>
                <a:effectLst/>
              </a:rPr>
              <a:t> 267 (2023): 110413.</a:t>
            </a:r>
          </a:p>
          <a:p>
            <a:pPr marL="514350" indent="-514350" algn="just">
              <a:buFont typeface="+mj-lt"/>
              <a:buAutoNum type="arabicPeriod"/>
            </a:pPr>
            <a:r>
              <a:rPr lang="en-GB" sz="1200" b="0" i="0" dirty="0">
                <a:solidFill>
                  <a:srgbClr val="222222"/>
                </a:solidFill>
                <a:effectLst/>
              </a:rPr>
              <a:t>Beer, Kerstin, et al. "Training deep quantum neural networks." </a:t>
            </a:r>
            <a:r>
              <a:rPr lang="en-GB" sz="1200" b="0" i="1" dirty="0">
                <a:solidFill>
                  <a:srgbClr val="222222"/>
                </a:solidFill>
                <a:effectLst/>
              </a:rPr>
              <a:t>Nature communications </a:t>
            </a:r>
            <a:r>
              <a:rPr lang="en-GB" sz="1200" b="0" i="0" dirty="0">
                <a:solidFill>
                  <a:srgbClr val="222222"/>
                </a:solidFill>
                <a:effectLst/>
              </a:rPr>
              <a:t>11.1 (2020): 808.</a:t>
            </a:r>
          </a:p>
          <a:p>
            <a:pPr marL="514350" indent="-514350" algn="just">
              <a:buFont typeface="+mj-lt"/>
              <a:buAutoNum type="arabicPeriod"/>
            </a:pPr>
            <a:r>
              <a:rPr lang="en-GB" sz="1200" b="0" i="0" dirty="0" err="1">
                <a:solidFill>
                  <a:srgbClr val="222222"/>
                </a:solidFill>
                <a:effectLst/>
              </a:rPr>
              <a:t>Laxminarayana</a:t>
            </a:r>
            <a:r>
              <a:rPr lang="en-GB" sz="1200" b="0" i="0" dirty="0">
                <a:solidFill>
                  <a:srgbClr val="222222"/>
                </a:solidFill>
                <a:effectLst/>
              </a:rPr>
              <a:t>, Nikhil, et al. "Quantum-assisted activation for supervised learning in healthcare-based intrusion detection systems." </a:t>
            </a:r>
            <a:r>
              <a:rPr lang="en-GB" sz="1200" b="0" i="1" dirty="0">
                <a:solidFill>
                  <a:srgbClr val="222222"/>
                </a:solidFill>
                <a:effectLst/>
              </a:rPr>
              <a:t>IEEE Transactions on Artificial Intelligence</a:t>
            </a:r>
            <a:r>
              <a:rPr lang="en-GB" sz="1200" b="0" i="0" dirty="0">
                <a:solidFill>
                  <a:srgbClr val="222222"/>
                </a:solidFill>
                <a:effectLst/>
              </a:rPr>
              <a:t> (2022).</a:t>
            </a:r>
          </a:p>
          <a:p>
            <a:pPr marL="514350" indent="-514350" algn="just">
              <a:buFont typeface="+mj-lt"/>
              <a:buAutoNum type="arabicPeriod"/>
            </a:pPr>
            <a:r>
              <a:rPr lang="en-GB" sz="1200" b="0" i="0" dirty="0">
                <a:solidFill>
                  <a:srgbClr val="222222"/>
                </a:solidFill>
                <a:effectLst/>
              </a:rPr>
              <a:t>Tiwari, </a:t>
            </a:r>
            <a:r>
              <a:rPr lang="en-GB" sz="1200" b="0" i="0" dirty="0" err="1">
                <a:solidFill>
                  <a:srgbClr val="222222"/>
                </a:solidFill>
                <a:effectLst/>
              </a:rPr>
              <a:t>Prayag</a:t>
            </a:r>
            <a:r>
              <a:rPr lang="en-GB" sz="1200" b="0" i="0" dirty="0">
                <a:solidFill>
                  <a:srgbClr val="222222"/>
                </a:solidFill>
                <a:effectLst/>
              </a:rPr>
              <a:t>, et al. "Kernel method based on non-linear coherent states in quantum feature space." </a:t>
            </a:r>
            <a:r>
              <a:rPr lang="en-GB" sz="1200" b="0" i="1" dirty="0">
                <a:solidFill>
                  <a:srgbClr val="222222"/>
                </a:solidFill>
                <a:effectLst/>
              </a:rPr>
              <a:t>Journal of Physics A: Mathematical and Theoretical </a:t>
            </a:r>
            <a:r>
              <a:rPr lang="en-GB" sz="1200" b="0" i="0" dirty="0">
                <a:solidFill>
                  <a:srgbClr val="222222"/>
                </a:solidFill>
                <a:effectLst/>
              </a:rPr>
              <a:t>55.35 (2022): 355301.</a:t>
            </a:r>
          </a:p>
          <a:p>
            <a:pPr marL="514350" indent="-514350" algn="just">
              <a:buFont typeface="+mj-lt"/>
              <a:buAutoNum type="arabicPeriod"/>
            </a:pPr>
            <a:r>
              <a:rPr lang="en-GB" sz="1200" b="0" i="0" dirty="0">
                <a:solidFill>
                  <a:srgbClr val="222222"/>
                </a:solidFill>
                <a:effectLst/>
              </a:rPr>
              <a:t>Wang, </a:t>
            </a:r>
            <a:r>
              <a:rPr lang="en-GB" sz="1200" b="0" i="0" dirty="0" err="1">
                <a:solidFill>
                  <a:srgbClr val="222222"/>
                </a:solidFill>
                <a:effectLst/>
              </a:rPr>
              <a:t>Xinbiao</a:t>
            </a:r>
            <a:r>
              <a:rPr lang="en-GB" sz="1200" b="0" i="0" dirty="0">
                <a:solidFill>
                  <a:srgbClr val="222222"/>
                </a:solidFill>
                <a:effectLst/>
              </a:rPr>
              <a:t>, et al. "Towards understanding the power of quantum kernels in the NISQ era." </a:t>
            </a:r>
            <a:r>
              <a:rPr lang="en-GB" sz="1200" b="0" i="1" dirty="0">
                <a:solidFill>
                  <a:srgbClr val="222222"/>
                </a:solidFill>
                <a:effectLst/>
              </a:rPr>
              <a:t>Quantum</a:t>
            </a:r>
            <a:r>
              <a:rPr lang="en-GB" sz="1200" b="0" i="0" dirty="0">
                <a:solidFill>
                  <a:srgbClr val="222222"/>
                </a:solidFill>
                <a:effectLst/>
              </a:rPr>
              <a:t> 5 (2021): 531.</a:t>
            </a: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lgn="just">
              <a:buFont typeface="+mj-lt"/>
              <a:buAutoNum type="arabicPeriod"/>
            </a:pPr>
            <a:endParaRPr lang="en-GB" sz="1200" b="0" i="0" dirty="0">
              <a:solidFill>
                <a:srgbClr val="222222"/>
              </a:solidFill>
              <a:effectLst/>
            </a:endParaRPr>
          </a:p>
          <a:p>
            <a:pPr marL="514350" indent="-514350">
              <a:buFont typeface="+mj-lt"/>
              <a:buAutoNum type="arabicPeriod"/>
            </a:pPr>
            <a:endParaRPr lang="zh-CN" altLang="en-US" sz="1200" dirty="0"/>
          </a:p>
        </p:txBody>
      </p:sp>
    </p:spTree>
    <p:extLst>
      <p:ext uri="{BB962C8B-B14F-4D97-AF65-F5344CB8AC3E}">
        <p14:creationId xmlns:p14="http://schemas.microsoft.com/office/powerpoint/2010/main" val="1595372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8066" y="2486819"/>
            <a:ext cx="4030133" cy="1325563"/>
          </a:xfrm>
        </p:spPr>
        <p:txBody>
          <a:bodyPr/>
          <a:lstStyle/>
          <a:p>
            <a:r>
              <a:rPr lang="en-US" altLang="zh-CN" dirty="0"/>
              <a:t>Thank You!</a:t>
            </a:r>
            <a:endParaRPr lang="zh-CN" altLang="en-US" dirty="0"/>
          </a:p>
        </p:txBody>
      </p:sp>
    </p:spTree>
    <p:extLst>
      <p:ext uri="{BB962C8B-B14F-4D97-AF65-F5344CB8AC3E}">
        <p14:creationId xmlns:p14="http://schemas.microsoft.com/office/powerpoint/2010/main" val="2410415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677"/>
            <a:ext cx="10515600" cy="1325563"/>
          </a:xfrm>
        </p:spPr>
        <p:txBody>
          <a:bodyPr/>
          <a:lstStyle/>
          <a:p>
            <a:r>
              <a:rPr lang="en-US" altLang="zh-CN" b="1" dirty="0"/>
              <a:t>Introduction -- Quantum Mechanics (QM)</a:t>
            </a:r>
            <a:endParaRPr lang="zh-CN" altLang="en-US" dirty="0"/>
          </a:p>
        </p:txBody>
      </p:sp>
      <p:pic>
        <p:nvPicPr>
          <p:cNvPr id="7" name="Picture 6" descr="Diagram&#10;&#10;Description automatically generated">
            <a:extLst>
              <a:ext uri="{FF2B5EF4-FFF2-40B4-BE49-F238E27FC236}">
                <a16:creationId xmlns:a16="http://schemas.microsoft.com/office/drawing/2014/main" id="{A9AA0CE3-78D0-E2ED-86E7-CA6328617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254" y="1690688"/>
            <a:ext cx="7078717" cy="3820072"/>
          </a:xfrm>
          <a:prstGeom prst="rect">
            <a:avLst/>
          </a:prstGeom>
        </p:spPr>
      </p:pic>
      <p:sp>
        <p:nvSpPr>
          <p:cNvPr id="6" name="TextBox 5">
            <a:extLst>
              <a:ext uri="{FF2B5EF4-FFF2-40B4-BE49-F238E27FC236}">
                <a16:creationId xmlns:a16="http://schemas.microsoft.com/office/drawing/2014/main" id="{F923FF61-5682-9C1A-EC23-9B1589E4E7C1}"/>
              </a:ext>
            </a:extLst>
          </p:cNvPr>
          <p:cNvSpPr txBox="1"/>
          <p:nvPr/>
        </p:nvSpPr>
        <p:spPr>
          <a:xfrm>
            <a:off x="7808999" y="2723561"/>
            <a:ext cx="3834774" cy="1754326"/>
          </a:xfrm>
          <a:prstGeom prst="rect">
            <a:avLst/>
          </a:prstGeom>
          <a:noFill/>
        </p:spPr>
        <p:txBody>
          <a:bodyPr wrap="square">
            <a:spAutoFit/>
          </a:bodyPr>
          <a:lstStyle/>
          <a:p>
            <a:r>
              <a:rPr lang="en-US" altLang="zh-CN" dirty="0"/>
              <a:t>QM is established on four fundamental postulates</a:t>
            </a:r>
          </a:p>
          <a:p>
            <a:pPr marL="742950" lvl="1" indent="-285750">
              <a:buFont typeface="Courier New" panose="02070309020205020404" pitchFamily="49" charset="0"/>
              <a:buChar char="o"/>
            </a:pPr>
            <a:r>
              <a:rPr lang="en-US" altLang="zh-CN" dirty="0"/>
              <a:t>State Space</a:t>
            </a:r>
          </a:p>
          <a:p>
            <a:pPr marL="742950" lvl="1" indent="-285750">
              <a:buFont typeface="Courier New" panose="02070309020205020404" pitchFamily="49" charset="0"/>
              <a:buChar char="o"/>
            </a:pPr>
            <a:r>
              <a:rPr lang="en-US" altLang="zh-CN" dirty="0"/>
              <a:t>Evolution </a:t>
            </a:r>
          </a:p>
          <a:p>
            <a:pPr marL="742950" lvl="1" indent="-285750">
              <a:buFont typeface="Courier New" panose="02070309020205020404" pitchFamily="49" charset="0"/>
              <a:buChar char="o"/>
            </a:pPr>
            <a:r>
              <a:rPr lang="en-US" altLang="zh-CN" dirty="0"/>
              <a:t>Measurement </a:t>
            </a:r>
          </a:p>
          <a:p>
            <a:pPr marL="742950" lvl="1" indent="-285750">
              <a:buFont typeface="Courier New" panose="02070309020205020404" pitchFamily="49" charset="0"/>
              <a:buChar char="o"/>
            </a:pPr>
            <a:r>
              <a:rPr lang="en-US" altLang="zh-CN" dirty="0"/>
              <a:t>Composite System</a:t>
            </a:r>
            <a:endParaRPr lang="zh-CN" altLang="en-US" dirty="0"/>
          </a:p>
        </p:txBody>
      </p:sp>
    </p:spTree>
    <p:extLst>
      <p:ext uri="{BB962C8B-B14F-4D97-AF65-F5344CB8AC3E}">
        <p14:creationId xmlns:p14="http://schemas.microsoft.com/office/powerpoint/2010/main" val="221986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579"/>
            <a:ext cx="10515600" cy="1325563"/>
          </a:xfrm>
        </p:spPr>
        <p:txBody>
          <a:bodyPr/>
          <a:lstStyle/>
          <a:p>
            <a:r>
              <a:rPr lang="en-US" altLang="zh-CN" b="1" dirty="0"/>
              <a:t>Introduction -- Quantum Mechanics (QM)</a:t>
            </a:r>
            <a:endParaRPr lang="zh-CN" altLang="en-US" b="1"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825624"/>
                <a:ext cx="6411446" cy="4895215"/>
              </a:xfr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Postulate 1: State Space</a:t>
                </a:r>
                <a:endParaRPr lang="en-US" altLang="zh-CN" dirty="0"/>
              </a:p>
              <a:p>
                <a:pPr lvl="1"/>
                <a:r>
                  <a:rPr lang="en-US" altLang="zh-CN" dirty="0"/>
                  <a:t>QM is defined on a Hilbert Space </a:t>
                </a:r>
                <a14:m>
                  <m:oMath xmlns:m="http://schemas.openxmlformats.org/officeDocument/2006/math">
                    <m:r>
                      <a:rPr lang="en-US" altLang="zh-CN" i="1" dirty="0">
                        <a:latin typeface="Cambria Math" panose="02040503050406030204" pitchFamily="18" charset="0"/>
                      </a:rPr>
                      <m:t>𝐻</m:t>
                    </m:r>
                  </m:oMath>
                </a14:m>
                <a:endParaRPr lang="en-US" altLang="zh-CN" dirty="0"/>
              </a:p>
              <a:p>
                <a:pPr lvl="2"/>
                <a:r>
                  <a:rPr lang="en-US" altLang="zh-CN" dirty="0"/>
                  <a:t>Infinite-dimensional Inner Product Vector Space</a:t>
                </a:r>
              </a:p>
              <a:p>
                <a:pPr lvl="2"/>
                <a:r>
                  <a:rPr lang="en-US" altLang="zh-CN" dirty="0"/>
                  <a:t>In practice, we consider </a:t>
                </a:r>
                <a:r>
                  <a:rPr lang="en-US" altLang="zh-CN" dirty="0">
                    <a:solidFill>
                      <a:srgbClr val="FF0000"/>
                    </a:solidFill>
                  </a:rPr>
                  <a:t>finite-dimensional Complex Vector Space</a:t>
                </a:r>
              </a:p>
              <a:p>
                <a:pPr lvl="1"/>
                <a:endParaRPr lang="en-US" altLang="zh-CN" dirty="0"/>
              </a:p>
              <a:p>
                <a:pPr lvl="1"/>
                <a:r>
                  <a:rPr lang="en-US" altLang="zh-CN" dirty="0"/>
                  <a:t>A single quantum system is described by a </a:t>
                </a:r>
                <a:r>
                  <a:rPr lang="en-US" altLang="zh-CN" dirty="0">
                    <a:solidFill>
                      <a:srgbClr val="FF0000"/>
                    </a:solidFill>
                  </a:rPr>
                  <a:t>pure state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𝜓</m:t>
                    </m:r>
                    <m:r>
                      <a:rPr lang="en-US" altLang="zh-CN" b="0" i="1" smtClean="0">
                        <a:latin typeface="Cambria Math" panose="02040503050406030204" pitchFamily="18" charset="0"/>
                      </a:rPr>
                      <m:t>〉</m:t>
                    </m:r>
                  </m:oMath>
                </a14:m>
                <a:endParaRPr lang="en-US" altLang="zh-CN" dirty="0"/>
              </a:p>
              <a:p>
                <a:pPr lvl="2"/>
                <a:r>
                  <a:rPr lang="en-US" altLang="zh-CN" b="1" dirty="0"/>
                  <a:t>Basis State: </a:t>
                </a:r>
                <a:r>
                  <a:rPr lang="en-US" altLang="zh-CN" dirty="0"/>
                  <a:t>orthogonal states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that span </a:t>
                </a:r>
                <a14:m>
                  <m:oMath xmlns:m="http://schemas.openxmlformats.org/officeDocument/2006/math">
                    <m:r>
                      <a:rPr lang="en-US" altLang="zh-CN" i="1" dirty="0">
                        <a:latin typeface="Cambria Math" panose="02040503050406030204" pitchFamily="18" charset="0"/>
                      </a:rPr>
                      <m:t>𝐻</m:t>
                    </m:r>
                  </m:oMath>
                </a14:m>
                <a:endParaRPr lang="en-US" altLang="zh-CN" dirty="0"/>
              </a:p>
              <a:p>
                <a:pPr lvl="2"/>
                <a:r>
                  <a:rPr lang="en-US" altLang="zh-CN" b="1" dirty="0"/>
                  <a:t>Superposition State: </a:t>
                </a:r>
                <a:r>
                  <a:rPr lang="en-US" altLang="zh-CN" dirty="0"/>
                  <a:t>other than basis states</a:t>
                </a:r>
              </a:p>
              <a:p>
                <a:pPr lvl="3"/>
                <a:r>
                  <a:rPr lang="en-US" altLang="zh-CN" dirty="0"/>
                  <a:t> </a:t>
                </a:r>
                <a14:m>
                  <m:oMath xmlns:m="http://schemas.openxmlformats.org/officeDocument/2006/math">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𝜓</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𝑒</m:t>
                        </m:r>
                      </m:e>
                      <m:sub>
                        <m:r>
                          <a:rPr lang="en-US" altLang="zh-CN" i="1">
                            <a:latin typeface="Cambria Math" panose="02040503050406030204" pitchFamily="18" charset="0"/>
                          </a:rPr>
                          <m:t>𝑖</m:t>
                        </m:r>
                      </m:sub>
                    </m:sSub>
                    <m:r>
                      <a:rPr lang="en-US" altLang="zh-CN"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𝛼</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𝐶</m:t>
                    </m:r>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orthogonal unit vectors,  </a:t>
                </a:r>
                <a14:m>
                  <m:oMath xmlns:m="http://schemas.openxmlformats.org/officeDocument/2006/math">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𝜓</m:t>
                        </m:r>
                      </m:e>
                      <m:sub>
                        <m:r>
                          <a:rPr lang="en-US" altLang="zh-CN" i="1">
                            <a:latin typeface="Cambria Math" panose="02040503050406030204" pitchFamily="18" charset="0"/>
                          </a:rPr>
                          <m:t>𝑖</m:t>
                        </m:r>
                      </m:sub>
                    </m:sSub>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oMath>
                </a14:m>
                <a:endParaRPr lang="en-US" altLang="zh-CN" dirty="0"/>
              </a:p>
              <a:p>
                <a:pPr lvl="3"/>
                <a:r>
                  <a:rPr lang="en-GB" altLang="zh-CN" dirty="0"/>
                  <a:t>n qubit can be in superposition of 2</a:t>
                </a:r>
                <a:r>
                  <a:rPr lang="en-GB" altLang="zh-CN" baseline="30000" dirty="0"/>
                  <a:t>n</a:t>
                </a:r>
                <a:r>
                  <a:rPr lang="en-GB" altLang="zh-CN" dirty="0"/>
                  <a:t> states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1825624"/>
                <a:ext cx="6411446" cy="4895215"/>
              </a:xfrm>
              <a:blipFill>
                <a:blip r:embed="rId2"/>
                <a:stretch>
                  <a:fillRect l="-1782" t="-2073"/>
                </a:stretch>
              </a:blipFill>
            </p:spPr>
            <p:txBody>
              <a:bodyPr/>
              <a:lstStyle/>
              <a:p>
                <a:r>
                  <a:rPr lang="en-SE">
                    <a:noFill/>
                  </a:rPr>
                  <a:t> </a:t>
                </a:r>
              </a:p>
            </p:txBody>
          </p:sp>
        </mc:Fallback>
      </mc:AlternateContent>
      <p:grpSp>
        <p:nvGrpSpPr>
          <p:cNvPr id="5" name="Group 18"/>
          <p:cNvGrpSpPr/>
          <p:nvPr/>
        </p:nvGrpSpPr>
        <p:grpSpPr>
          <a:xfrm>
            <a:off x="7819799" y="3100552"/>
            <a:ext cx="3806835" cy="3487455"/>
            <a:chOff x="0" y="0"/>
            <a:chExt cx="3806834" cy="4035663"/>
          </a:xfrm>
        </p:grpSpPr>
        <p:grpSp>
          <p:nvGrpSpPr>
            <p:cNvPr id="6" name="Group 21"/>
            <p:cNvGrpSpPr/>
            <p:nvPr/>
          </p:nvGrpSpPr>
          <p:grpSpPr>
            <a:xfrm>
              <a:off x="0" y="74251"/>
              <a:ext cx="3806835" cy="3961413"/>
              <a:chOff x="0" y="0"/>
              <a:chExt cx="3806834" cy="3961411"/>
            </a:xfrm>
          </p:grpSpPr>
          <mc:AlternateContent xmlns:mc="http://schemas.openxmlformats.org/markup-compatibility/2006" xmlns:a14="http://schemas.microsoft.com/office/drawing/2010/main">
            <mc:Choice Requires="a14">
              <p:sp>
                <p:nvSpPr>
                  <p:cNvPr id="8" name="TextBox 24"/>
                  <p:cNvSpPr txBox="1"/>
                  <p:nvPr/>
                </p:nvSpPr>
                <p:spPr>
                  <a:xfrm>
                    <a:off x="3382560" y="1971799"/>
                    <a:ext cx="424275" cy="459158"/>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1</m:t>
                                  </m:r>
                                </m:sub>
                              </m:sSub>
                            </m:e>
                          </m:d>
                        </m:oMath>
                      </m:oMathPara>
                    </a14:m>
                    <a:endParaRPr sz="2400"/>
                  </a:p>
                </p:txBody>
              </p:sp>
            </mc:Choice>
            <mc:Fallback xmlns="">
              <p:sp>
                <p:nvSpPr>
                  <p:cNvPr id="260" name="TextBox 24"/>
                  <p:cNvSpPr txBox="1">
                    <a:spLocks noRot="1" noChangeAspect="1" noMove="1" noResize="1" noEditPoints="1" noAdjustHandles="1" noChangeArrowheads="1" noChangeShapeType="1" noTextEdit="1"/>
                  </p:cNvSpPr>
                  <p:nvPr/>
                </p:nvSpPr>
                <p:spPr>
                  <a:xfrm>
                    <a:off x="3382560" y="1971799"/>
                    <a:ext cx="424275" cy="459158"/>
                  </a:xfrm>
                  <a:prstGeom prst="rect">
                    <a:avLst/>
                  </a:prstGeom>
                  <a:blipFill rotWithShape="1">
                    <a:blip r:embed="rId4"/>
                    <a:stretch>
                      <a:fillRect r="-10000"/>
                    </a:stretch>
                  </a:blipFill>
                  <a:ln w="12700" cap="flat">
                    <a:noFill/>
                    <a:miter lim="400000"/>
                  </a:ln>
                  <a:effectLst/>
                </p:spPr>
                <p:txBody>
                  <a:bodyPr/>
                  <a:lstStyle/>
                  <a:p>
                    <a:r>
                      <a:rPr lang="zh-CN" altLang="en-US">
                        <a:noFill/>
                      </a:rPr>
                      <a:t> </a:t>
                    </a:r>
                  </a:p>
                </p:txBody>
              </p:sp>
            </mc:Fallback>
          </mc:AlternateContent>
          <p:grpSp>
            <p:nvGrpSpPr>
              <p:cNvPr id="9" name="Group 36"/>
              <p:cNvGrpSpPr/>
              <p:nvPr/>
            </p:nvGrpSpPr>
            <p:grpSpPr>
              <a:xfrm>
                <a:off x="0" y="0"/>
                <a:ext cx="3351042" cy="3961412"/>
                <a:chOff x="0" y="0"/>
                <a:chExt cx="3351041" cy="3961411"/>
              </a:xfrm>
            </p:grpSpPr>
            <p:sp>
              <p:nvSpPr>
                <p:cNvPr id="10" name="直接箭头连接符 6"/>
                <p:cNvSpPr/>
                <p:nvPr/>
              </p:nvSpPr>
              <p:spPr>
                <a:xfrm flipV="1">
                  <a:off x="1675522" y="351524"/>
                  <a:ext cx="1" cy="3609888"/>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grpSp>
              <p:nvGrpSpPr>
                <p:cNvPr id="11" name="Group 38"/>
                <p:cNvGrpSpPr/>
                <p:nvPr/>
              </p:nvGrpSpPr>
              <p:grpSpPr>
                <a:xfrm>
                  <a:off x="0" y="0"/>
                  <a:ext cx="3351042" cy="3961410"/>
                  <a:chOff x="0" y="0"/>
                  <a:chExt cx="3351041" cy="3961409"/>
                </a:xfrm>
              </p:grpSpPr>
              <p:sp>
                <p:nvSpPr>
                  <p:cNvPr id="12" name="直接箭头连接符 10"/>
                  <p:cNvSpPr/>
                  <p:nvPr/>
                </p:nvSpPr>
                <p:spPr>
                  <a:xfrm>
                    <a:off x="0" y="2156467"/>
                    <a:ext cx="3351042" cy="1"/>
                  </a:xfrm>
                  <a:prstGeom prst="line">
                    <a:avLst/>
                  </a:prstGeom>
                  <a:noFill/>
                  <a:ln w="25400" cap="flat">
                    <a:solidFill>
                      <a:schemeClr val="accent1"/>
                    </a:solidFill>
                    <a:prstDash val="solid"/>
                    <a:round/>
                    <a:tailEnd type="triangle" w="med" len="med"/>
                  </a:ln>
                  <a:effectLst>
                    <a:outerShdw blurRad="38100" dist="23000" dir="5400000" rotWithShape="0">
                      <a:srgbClr val="000000">
                        <a:alpha val="35000"/>
                      </a:srgbClr>
                    </a:outerShdw>
                  </a:effectLst>
                </p:spPr>
                <p:txBody>
                  <a:bodyPr wrap="square" lIns="45719" tIns="45719" rIns="45719" bIns="45719" numCol="1" anchor="t">
                    <a:noAutofit/>
                  </a:bodyPr>
                  <a:lstStyle/>
                  <a:p>
                    <a:pPr>
                      <a:defRPr>
                        <a:solidFill>
                          <a:srgbClr val="FF2600"/>
                        </a:solidFill>
                      </a:defRPr>
                    </a:pPr>
                    <a:endParaRPr/>
                  </a:p>
                </p:txBody>
              </p:sp>
              <p:sp>
                <p:nvSpPr>
                  <p:cNvPr id="13" name="Oval 53"/>
                  <p:cNvSpPr/>
                  <p:nvPr/>
                </p:nvSpPr>
                <p:spPr>
                  <a:xfrm>
                    <a:off x="0" y="351523"/>
                    <a:ext cx="3351042" cy="3609887"/>
                  </a:xfrm>
                  <a:prstGeom prst="ellipse">
                    <a:avLst/>
                  </a:prstGeom>
                  <a:noFill/>
                  <a:ln w="28575" cap="flat">
                    <a:solidFill>
                      <a:srgbClr val="000000"/>
                    </a:solidFill>
                    <a:prstDash val="lgDash"/>
                    <a:miter lim="800000"/>
                  </a:ln>
                  <a:effectLst/>
                </p:spPr>
                <p:txBody>
                  <a:bodyPr wrap="square" lIns="45719" tIns="45719" rIns="45719" bIns="45719" numCol="1" anchor="ctr">
                    <a:noAutofit/>
                  </a:bodyPr>
                  <a:lstStyle/>
                  <a:p>
                    <a:pPr>
                      <a:defRPr>
                        <a:solidFill>
                          <a:srgbClr val="FF2600"/>
                        </a:solidFill>
                        <a:latin typeface="Arial"/>
                        <a:ea typeface="Arial"/>
                        <a:cs typeface="Arial"/>
                        <a:sym typeface="Arial"/>
                      </a:defRPr>
                    </a:pPr>
                    <a:endParaRPr/>
                  </a:p>
                </p:txBody>
              </p:sp>
              <mc:AlternateContent xmlns:mc="http://schemas.openxmlformats.org/markup-compatibility/2006" xmlns:a14="http://schemas.microsoft.com/office/drawing/2010/main">
                <mc:Choice Requires="a14">
                  <p:sp>
                    <p:nvSpPr>
                      <p:cNvPr id="14" name="TextBox 35"/>
                      <p:cNvSpPr txBox="1"/>
                      <p:nvPr/>
                    </p:nvSpPr>
                    <p:spPr>
                      <a:xfrm>
                        <a:off x="2581601" y="0"/>
                        <a:ext cx="270054" cy="199340"/>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r>
                                <a:rPr sz="2400" i="1">
                                  <a:solidFill>
                                    <a:srgbClr val="000000"/>
                                  </a:solidFill>
                                  <a:latin typeface="Cambria Math" panose="02040503050406030204" pitchFamily="18" charset="0"/>
                                </a:rPr>
                                <m:t>𝐻</m:t>
                              </m:r>
                            </m:oMath>
                          </m:oMathPara>
                        </a14:m>
                        <a:endParaRPr sz="2400" dirty="0"/>
                      </a:p>
                    </p:txBody>
                  </p:sp>
                </mc:Choice>
                <mc:Fallback xmlns="">
                  <p:sp>
                    <p:nvSpPr>
                      <p:cNvPr id="264" name="TextBox 35"/>
                      <p:cNvSpPr txBox="1">
                        <a:spLocks noRot="1" noChangeAspect="1" noMove="1" noResize="1" noEditPoints="1" noAdjustHandles="1" noChangeArrowheads="1" noChangeShapeType="1" noTextEdit="1"/>
                      </p:cNvSpPr>
                      <p:nvPr/>
                    </p:nvSpPr>
                    <p:spPr>
                      <a:xfrm>
                        <a:off x="2581601" y="0"/>
                        <a:ext cx="270054" cy="199340"/>
                      </a:xfrm>
                      <a:prstGeom prst="rect">
                        <a:avLst/>
                      </a:prstGeom>
                      <a:blipFill rotWithShape="1">
                        <a:blip r:embed="rId5"/>
                        <a:stretch>
                          <a:fillRect l="-34091" r="-27273" b="-96970"/>
                        </a:stretch>
                      </a:blipFill>
                      <a:ln w="12700" cap="flat">
                        <a:noFill/>
                        <a:miter lim="400000"/>
                      </a:ln>
                      <a:effectLst/>
                    </p:spPr>
                    <p:txBody>
                      <a:bodyPr/>
                      <a:lstStyle/>
                      <a:p>
                        <a:r>
                          <a:rPr lang="zh-CN" altLang="en-US">
                            <a:noFill/>
                          </a:rPr>
                          <a:t> </a:t>
                        </a:r>
                      </a:p>
                    </p:txBody>
                  </p:sp>
                </mc:Fallback>
              </mc:AlternateContent>
            </p:grpSp>
          </p:grpSp>
        </p:grpSp>
        <mc:AlternateContent xmlns:mc="http://schemas.openxmlformats.org/markup-compatibility/2006" xmlns:a14="http://schemas.microsoft.com/office/drawing/2010/main">
          <mc:Choice Requires="a14">
            <p:sp>
              <p:nvSpPr>
                <p:cNvPr id="7" name="TextBox 22"/>
                <p:cNvSpPr txBox="1"/>
                <p:nvPr/>
              </p:nvSpPr>
              <p:spPr>
                <a:xfrm>
                  <a:off x="1471160" y="0"/>
                  <a:ext cx="424275" cy="459157"/>
                </a:xfrm>
                <a:prstGeom prst="rect">
                  <a:avLst/>
                </a:prstGeom>
                <a:noFill/>
                <a:ln w="12700" cap="flat">
                  <a:noFill/>
                  <a:miter lim="400000"/>
                </a:ln>
                <a:effectLst/>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sz="2400" i="1">
                                <a:solidFill>
                                  <a:srgbClr val="000000"/>
                                </a:solidFill>
                                <a:latin typeface="Cambria Math" panose="02040503050406030204" pitchFamily="18" charset="0"/>
                              </a:rPr>
                            </m:ctrlPr>
                          </m:dPr>
                          <m:e>
                            <m:sSub>
                              <m:sSubPr>
                                <m:ctrlPr>
                                  <a:rPr sz="2400" i="1">
                                    <a:solidFill>
                                      <a:srgbClr val="000000"/>
                                    </a:solidFill>
                                    <a:latin typeface="Cambria Math" panose="02040503050406030204" pitchFamily="18" charset="0"/>
                                  </a:rPr>
                                </m:ctrlPr>
                              </m:sSubPr>
                              <m:e>
                                <m:r>
                                  <a:rPr sz="2400" i="1">
                                    <a:solidFill>
                                      <a:srgbClr val="000000"/>
                                    </a:solidFill>
                                    <a:latin typeface="Cambria Math" panose="02040503050406030204" pitchFamily="18" charset="0"/>
                                  </a:rPr>
                                  <m:t>𝑒</m:t>
                                </m:r>
                              </m:e>
                              <m:sub>
                                <m:r>
                                  <a:rPr sz="2400" i="1">
                                    <a:solidFill>
                                      <a:srgbClr val="000000"/>
                                    </a:solidFill>
                                    <a:latin typeface="Cambria Math" panose="02040503050406030204" pitchFamily="18" charset="0"/>
                                  </a:rPr>
                                  <m:t>2</m:t>
                                </m:r>
                              </m:sub>
                            </m:sSub>
                          </m:e>
                        </m:d>
                      </m:oMath>
                    </m:oMathPara>
                  </a14:m>
                  <a:endParaRPr sz="2400"/>
                </a:p>
              </p:txBody>
            </p:sp>
          </mc:Choice>
          <mc:Fallback xmlns="">
            <p:sp>
              <p:nvSpPr>
                <p:cNvPr id="268" name="TextBox 22"/>
                <p:cNvSpPr txBox="1">
                  <a:spLocks noRot="1" noChangeAspect="1" noMove="1" noResize="1" noEditPoints="1" noAdjustHandles="1" noChangeArrowheads="1" noChangeShapeType="1" noTextEdit="1"/>
                </p:cNvSpPr>
                <p:nvPr/>
              </p:nvSpPr>
              <p:spPr>
                <a:xfrm>
                  <a:off x="1471160" y="0"/>
                  <a:ext cx="424275" cy="459157"/>
                </a:xfrm>
                <a:prstGeom prst="rect">
                  <a:avLst/>
                </a:prstGeom>
                <a:blipFill rotWithShape="1">
                  <a:blip r:embed="rId6"/>
                  <a:stretch>
                    <a:fillRect r="-12857"/>
                  </a:stretch>
                </a:blipFill>
                <a:ln w="12700" cap="flat">
                  <a:noFill/>
                  <a:miter lim="400000"/>
                </a:ln>
                <a:effectLst/>
              </p:spPr>
              <p:txBody>
                <a:bodyPr/>
                <a:lstStyle/>
                <a:p>
                  <a:r>
                    <a:rPr lang="zh-CN" altLang="en-US">
                      <a:noFill/>
                    </a:rPr>
                    <a:t> </a:t>
                  </a:r>
                </a:p>
              </p:txBody>
            </p:sp>
          </mc:Fallback>
        </mc:AlternateContent>
      </p:grpSp>
      <p:sp>
        <p:nvSpPr>
          <p:cNvPr id="15" name="Flowchart: Connector 178"/>
          <p:cNvSpPr/>
          <p:nvPr/>
        </p:nvSpPr>
        <p:spPr>
          <a:xfrm>
            <a:off x="8425779" y="3659122"/>
            <a:ext cx="201943" cy="188487"/>
          </a:xfrm>
          <a:prstGeom prst="ellipse">
            <a:avLst/>
          </a:prstGeom>
          <a:solidFill>
            <a:srgbClr val="FF0000"/>
          </a:solidFill>
          <a:ln w="25400">
            <a:solidFill>
              <a:srgbClr val="3A5E8A"/>
            </a:solidFill>
          </a:ln>
        </p:spPr>
        <p:txBody>
          <a:bodyPr lIns="45719" rIns="45719" anchor="ctr"/>
          <a:lstStyle/>
          <a:p>
            <a:pPr algn="ctr">
              <a:defRPr>
                <a:solidFill>
                  <a:srgbClr val="FFFFFF"/>
                </a:solidFill>
              </a:defRPr>
            </a:pPr>
            <a:endParaRPr dirty="0"/>
          </a:p>
        </p:txBody>
      </p:sp>
      <p:sp>
        <p:nvSpPr>
          <p:cNvPr id="16" name="直接箭头连接符 8"/>
          <p:cNvSpPr/>
          <p:nvPr/>
        </p:nvSpPr>
        <p:spPr>
          <a:xfrm flipV="1">
            <a:off x="9503095" y="3865273"/>
            <a:ext cx="1116889" cy="1160971"/>
          </a:xfrm>
          <a:prstGeom prst="line">
            <a:avLst/>
          </a:prstGeom>
          <a:ln w="28575">
            <a:solidFill>
              <a:srgbClr val="FF0000"/>
            </a:solidFill>
            <a:tailEnd type="triangle"/>
          </a:ln>
        </p:spPr>
        <p:txBody>
          <a:bodyPr lIns="45719" rIns="45719"/>
          <a:lstStyle/>
          <a:p>
            <a:pPr>
              <a:defRPr>
                <a:solidFill>
                  <a:srgbClr val="FF2600"/>
                </a:solidFill>
              </a:defRPr>
            </a:pPr>
            <a:endParaRPr/>
          </a:p>
        </p:txBody>
      </p:sp>
      <mc:AlternateContent xmlns:mc="http://schemas.openxmlformats.org/markup-compatibility/2006" xmlns:a14="http://schemas.microsoft.com/office/drawing/2010/main">
        <mc:Choice Requires="a14">
          <p:sp>
            <p:nvSpPr>
              <p:cNvPr id="17" name="TextBox 37"/>
              <p:cNvSpPr txBox="1"/>
              <p:nvPr/>
            </p:nvSpPr>
            <p:spPr>
              <a:xfrm>
                <a:off x="10671457" y="3568700"/>
                <a:ext cx="497829" cy="369332"/>
              </a:xfrm>
              <a:prstGeom prst="rect">
                <a:avLst/>
              </a:prstGeom>
              <a:ln w="12700">
                <a:miter lim="400000"/>
              </a:ln>
            </p:spPr>
            <p:txBody>
              <a:bodyPr wrap="none" lIns="0" tIns="0" rIns="0" bIns="0">
                <a:spAutoFit/>
              </a:bodyPr>
              <a:lstStyle/>
              <a:p>
                <a:pPr latinLnBrk="1"/>
                <a14:m>
                  <m:oMathPara xmlns:m="http://schemas.openxmlformats.org/officeDocument/2006/math">
                    <m:oMathParaPr>
                      <m:jc m:val="centerGroup"/>
                    </m:oMathParaPr>
                    <m:oMath xmlns:m="http://schemas.openxmlformats.org/officeDocument/2006/math">
                      <m:d>
                        <m:dPr>
                          <m:begChr m:val="|"/>
                          <m:endChr m:val="〉"/>
                          <m:ctrlPr>
                            <a:rPr lang="ar-AE" sz="2400" i="1" smtClean="0">
                              <a:solidFill>
                                <a:srgbClr val="000000"/>
                              </a:solidFill>
                              <a:latin typeface="Cambria Math" panose="02040503050406030204" pitchFamily="18" charset="0"/>
                            </a:rPr>
                          </m:ctrlPr>
                        </m:dPr>
                        <m:e>
                          <m:r>
                            <a:rPr lang="ar-AE" sz="2400" b="0" i="1" smtClean="0">
                              <a:solidFill>
                                <a:srgbClr val="000000"/>
                              </a:solidFill>
                              <a:latin typeface="Cambria Math" panose="02040503050406030204" pitchFamily="18" charset="0"/>
                            </a:rPr>
                            <m:t>𝜓</m:t>
                          </m:r>
                        </m:e>
                      </m:d>
                    </m:oMath>
                  </m:oMathPara>
                </a14:m>
                <a:endParaRPr sz="2400" dirty="0"/>
              </a:p>
            </p:txBody>
          </p:sp>
        </mc:Choice>
        <mc:Fallback xmlns="">
          <p:sp>
            <p:nvSpPr>
              <p:cNvPr id="17" name="TextBox 37"/>
              <p:cNvSpPr txBox="1">
                <a:spLocks noRot="1" noChangeAspect="1" noMove="1" noResize="1" noEditPoints="1" noAdjustHandles="1" noChangeArrowheads="1" noChangeShapeType="1" noTextEdit="1"/>
              </p:cNvSpPr>
              <p:nvPr/>
            </p:nvSpPr>
            <p:spPr>
              <a:xfrm>
                <a:off x="10671457" y="3568700"/>
                <a:ext cx="497829" cy="369332"/>
              </a:xfrm>
              <a:prstGeom prst="rect">
                <a:avLst/>
              </a:prstGeom>
              <a:blipFill>
                <a:blip r:embed="rId7"/>
                <a:stretch>
                  <a:fillRect b="-29032"/>
                </a:stretch>
              </a:blipFill>
              <a:ln w="12700">
                <a:miter lim="400000"/>
              </a:ln>
            </p:spPr>
            <p:txBody>
              <a:bodyPr/>
              <a:lstStyle/>
              <a:p>
                <a:r>
                  <a:rPr lang="en-SE">
                    <a:noFill/>
                  </a:rPr>
                  <a:t> </a:t>
                </a:r>
              </a:p>
            </p:txBody>
          </p:sp>
        </mc:Fallback>
      </mc:AlternateContent>
      <p:pic>
        <p:nvPicPr>
          <p:cNvPr id="19" name="Picture 18" descr="Chart&#10;&#10;Description automatically generated">
            <a:extLst>
              <a:ext uri="{FF2B5EF4-FFF2-40B4-BE49-F238E27FC236}">
                <a16:creationId xmlns:a16="http://schemas.microsoft.com/office/drawing/2014/main" id="{20909C54-9EAB-8DF5-2B9F-4F02036ED3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6104" y="1604958"/>
            <a:ext cx="3753981" cy="1537200"/>
          </a:xfrm>
          <a:prstGeom prst="rect">
            <a:avLst/>
          </a:prstGeom>
        </p:spPr>
      </p:pic>
    </p:spTree>
    <p:extLst>
      <p:ext uri="{BB962C8B-B14F-4D97-AF65-F5344CB8AC3E}">
        <p14:creationId xmlns:p14="http://schemas.microsoft.com/office/powerpoint/2010/main" val="3187275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p:pic>
        <p:nvPicPr>
          <p:cNvPr id="7170" name="Picture 2" descr="Quantum Physics &amp; Superposition (Illustration)">
            <a:extLst>
              <a:ext uri="{FF2B5EF4-FFF2-40B4-BE49-F238E27FC236}">
                <a16:creationId xmlns:a16="http://schemas.microsoft.com/office/drawing/2014/main" id="{1A618BA5-1D69-CFA0-B5B9-95C691BB0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650" y="1266569"/>
            <a:ext cx="8196943" cy="4618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381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p:sp>
        <p:nvSpPr>
          <p:cNvPr id="3" name="TextBox 2">
            <a:extLst>
              <a:ext uri="{FF2B5EF4-FFF2-40B4-BE49-F238E27FC236}">
                <a16:creationId xmlns:a16="http://schemas.microsoft.com/office/drawing/2014/main" id="{00EF785B-8DE2-00FA-2987-97EAEBCBFF3D}"/>
              </a:ext>
            </a:extLst>
          </p:cNvPr>
          <p:cNvSpPr txBox="1"/>
          <p:nvPr/>
        </p:nvSpPr>
        <p:spPr>
          <a:xfrm>
            <a:off x="1490133" y="1181630"/>
            <a:ext cx="9364133" cy="923330"/>
          </a:xfrm>
          <a:prstGeom prst="rect">
            <a:avLst/>
          </a:prstGeom>
          <a:noFill/>
        </p:spPr>
        <p:txBody>
          <a:bodyPr wrap="square" rtlCol="0">
            <a:spAutoFit/>
          </a:bodyPr>
          <a:lstStyle/>
          <a:p>
            <a:pPr algn="just"/>
            <a:r>
              <a:rPr lang="en-GB" b="0" i="0" dirty="0">
                <a:solidFill>
                  <a:srgbClr val="292929"/>
                </a:solidFill>
                <a:effectLst/>
              </a:rPr>
              <a:t>Qubits are the basic manipulation elements of information in quantum computers. They oppose the bits of classical computing. With them, </a:t>
            </a:r>
            <a:r>
              <a:rPr lang="en-GB" b="1" i="1" dirty="0">
                <a:solidFill>
                  <a:srgbClr val="292929"/>
                </a:solidFill>
                <a:effectLst/>
              </a:rPr>
              <a:t>we move from a deterministic world to a probabilistic world</a:t>
            </a:r>
            <a:endParaRPr lang="en-SE" dirty="0"/>
          </a:p>
        </p:txBody>
      </p:sp>
      <p:sp>
        <p:nvSpPr>
          <p:cNvPr id="4" name="Footer Placeholder 6">
            <a:extLst>
              <a:ext uri="{FF2B5EF4-FFF2-40B4-BE49-F238E27FC236}">
                <a16:creationId xmlns:a16="http://schemas.microsoft.com/office/drawing/2014/main" id="{D757B240-CF29-8B82-CA9C-8D91BA12016A}"/>
              </a:ext>
            </a:extLst>
          </p:cNvPr>
          <p:cNvSpPr>
            <a:spLocks noGrp="1"/>
          </p:cNvSpPr>
          <p:nvPr>
            <p:ph type="ftr" sz="quarter" idx="11"/>
          </p:nvPr>
        </p:nvSpPr>
        <p:spPr>
          <a:xfrm>
            <a:off x="1262743" y="6356350"/>
            <a:ext cx="9459686" cy="365125"/>
          </a:xfrm>
        </p:spPr>
        <p:txBody>
          <a:bodyPr/>
          <a:lstStyle/>
          <a:p>
            <a:r>
              <a:rPr lang="en-GB" altLang="zh-CN" dirty="0"/>
              <a:t>https://</a:t>
            </a:r>
            <a:r>
              <a:rPr lang="en-GB" altLang="zh-CN" dirty="0" err="1"/>
              <a:t>medium.com</a:t>
            </a:r>
            <a:r>
              <a:rPr lang="en-GB" altLang="zh-CN" dirty="0"/>
              <a:t>/</a:t>
            </a:r>
            <a:r>
              <a:rPr lang="en-GB" altLang="zh-CN" dirty="0" err="1"/>
              <a:t>meetech</a:t>
            </a:r>
            <a:r>
              <a:rPr lang="en-GB" altLang="zh-CN" dirty="0"/>
              <a:t>/highlighting-quantum-computing-for-machine-learning-1f1abd41cb59</a:t>
            </a:r>
            <a:endParaRPr lang="zh-CN" altLang="en-US" dirty="0"/>
          </a:p>
        </p:txBody>
      </p:sp>
      <p:pic>
        <p:nvPicPr>
          <p:cNvPr id="18438" name="Picture 6">
            <a:extLst>
              <a:ext uri="{FF2B5EF4-FFF2-40B4-BE49-F238E27FC236}">
                <a16:creationId xmlns:a16="http://schemas.microsoft.com/office/drawing/2014/main" id="{4A5DB4D8-09A4-B5DE-2EC8-BA62F8EBD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2468672"/>
            <a:ext cx="88900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076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p:sp>
        <p:nvSpPr>
          <p:cNvPr id="3" name="TextBox 2">
            <a:extLst>
              <a:ext uri="{FF2B5EF4-FFF2-40B4-BE49-F238E27FC236}">
                <a16:creationId xmlns:a16="http://schemas.microsoft.com/office/drawing/2014/main" id="{00EF785B-8DE2-00FA-2987-97EAEBCBFF3D}"/>
              </a:ext>
            </a:extLst>
          </p:cNvPr>
          <p:cNvSpPr txBox="1"/>
          <p:nvPr/>
        </p:nvSpPr>
        <p:spPr>
          <a:xfrm>
            <a:off x="1481667" y="1325563"/>
            <a:ext cx="9364133" cy="646331"/>
          </a:xfrm>
          <a:prstGeom prst="rect">
            <a:avLst/>
          </a:prstGeom>
          <a:noFill/>
        </p:spPr>
        <p:txBody>
          <a:bodyPr wrap="square" rtlCol="0">
            <a:spAutoFit/>
          </a:bodyPr>
          <a:lstStyle/>
          <a:p>
            <a:pPr algn="just"/>
            <a:r>
              <a:rPr lang="en-GB" b="0" i="0" dirty="0">
                <a:solidFill>
                  <a:srgbClr val="FF0000"/>
                </a:solidFill>
                <a:effectLst/>
              </a:rPr>
              <a:t>Bloch Sphere </a:t>
            </a:r>
            <a:r>
              <a:rPr lang="en-GB" b="0" i="0" dirty="0">
                <a:solidFill>
                  <a:srgbClr val="333333"/>
                </a:solidFill>
                <a:effectLst/>
              </a:rPr>
              <a:t>is the mathematical representation of a qubit. It represents the state of a qubit by a two-dimensional vector with a normal length of one.</a:t>
            </a:r>
            <a:endParaRPr lang="en-SE" dirty="0"/>
          </a:p>
        </p:txBody>
      </p:sp>
      <p:pic>
        <p:nvPicPr>
          <p:cNvPr id="18436" name="Picture 4">
            <a:extLst>
              <a:ext uri="{FF2B5EF4-FFF2-40B4-BE49-F238E27FC236}">
                <a16:creationId xmlns:a16="http://schemas.microsoft.com/office/drawing/2014/main" id="{1FAFC01B-BD7C-1272-3F64-01B5FDCCD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433" y="2009133"/>
            <a:ext cx="8610600" cy="386163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6">
            <a:extLst>
              <a:ext uri="{FF2B5EF4-FFF2-40B4-BE49-F238E27FC236}">
                <a16:creationId xmlns:a16="http://schemas.microsoft.com/office/drawing/2014/main" id="{D757B240-CF29-8B82-CA9C-8D91BA12016A}"/>
              </a:ext>
            </a:extLst>
          </p:cNvPr>
          <p:cNvSpPr>
            <a:spLocks noGrp="1"/>
          </p:cNvSpPr>
          <p:nvPr>
            <p:ph type="ftr" sz="quarter" idx="11"/>
          </p:nvPr>
        </p:nvSpPr>
        <p:spPr>
          <a:xfrm>
            <a:off x="1262743" y="6356350"/>
            <a:ext cx="9459686" cy="365125"/>
          </a:xfrm>
        </p:spPr>
        <p:txBody>
          <a:bodyPr/>
          <a:lstStyle/>
          <a:p>
            <a:r>
              <a:rPr lang="en-GB" altLang="zh-CN" dirty="0"/>
              <a:t>https://</a:t>
            </a:r>
            <a:r>
              <a:rPr lang="en-GB" altLang="zh-CN" dirty="0" err="1"/>
              <a:t>medium.com</a:t>
            </a:r>
            <a:r>
              <a:rPr lang="en-GB" altLang="zh-CN" dirty="0"/>
              <a:t>/</a:t>
            </a:r>
            <a:r>
              <a:rPr lang="en-GB" altLang="zh-CN" dirty="0" err="1"/>
              <a:t>meetech</a:t>
            </a:r>
            <a:r>
              <a:rPr lang="en-GB" altLang="zh-CN" dirty="0"/>
              <a:t>/highlighting-quantum-computing-for-machine-learning-1f1abd41cb59</a:t>
            </a:r>
            <a:endParaRPr lang="zh-CN" altLang="en-US" dirty="0"/>
          </a:p>
        </p:txBody>
      </p:sp>
      <p:sp>
        <p:nvSpPr>
          <p:cNvPr id="5" name="TextBox 4">
            <a:extLst>
              <a:ext uri="{FF2B5EF4-FFF2-40B4-BE49-F238E27FC236}">
                <a16:creationId xmlns:a16="http://schemas.microsoft.com/office/drawing/2014/main" id="{9D5C16FB-5A43-6892-3D1A-A5837AFAB696}"/>
              </a:ext>
            </a:extLst>
          </p:cNvPr>
          <p:cNvSpPr txBox="1"/>
          <p:nvPr/>
        </p:nvSpPr>
        <p:spPr>
          <a:xfrm>
            <a:off x="3522134" y="5930039"/>
            <a:ext cx="5479898" cy="307777"/>
          </a:xfrm>
          <a:prstGeom prst="rect">
            <a:avLst/>
          </a:prstGeom>
          <a:noFill/>
        </p:spPr>
        <p:txBody>
          <a:bodyPr wrap="none" rtlCol="0">
            <a:spAutoFit/>
          </a:bodyPr>
          <a:lstStyle/>
          <a:p>
            <a:r>
              <a:rPr lang="en-SE" sz="1400" dirty="0"/>
              <a:t>Except for the initialization and measurement, it can be in superposition </a:t>
            </a:r>
          </a:p>
        </p:txBody>
      </p:sp>
    </p:spTree>
    <p:extLst>
      <p:ext uri="{BB962C8B-B14F-4D97-AF65-F5344CB8AC3E}">
        <p14:creationId xmlns:p14="http://schemas.microsoft.com/office/powerpoint/2010/main" val="4052835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b="1" dirty="0"/>
              <a:t>Introduction -- Quantum Mechanics (QM)</a:t>
            </a:r>
            <a:endParaRPr lang="zh-CN" altLang="en-US" b="1" dirty="0"/>
          </a:p>
        </p:txBody>
      </p:sp>
      <p:sp>
        <p:nvSpPr>
          <p:cNvPr id="4" name="Footer Placeholder 6">
            <a:extLst>
              <a:ext uri="{FF2B5EF4-FFF2-40B4-BE49-F238E27FC236}">
                <a16:creationId xmlns:a16="http://schemas.microsoft.com/office/drawing/2014/main" id="{D757B240-CF29-8B82-CA9C-8D91BA12016A}"/>
              </a:ext>
            </a:extLst>
          </p:cNvPr>
          <p:cNvSpPr>
            <a:spLocks noGrp="1"/>
          </p:cNvSpPr>
          <p:nvPr>
            <p:ph type="ftr" sz="quarter" idx="11"/>
          </p:nvPr>
        </p:nvSpPr>
        <p:spPr>
          <a:xfrm>
            <a:off x="1262743" y="6356350"/>
            <a:ext cx="9459686" cy="365125"/>
          </a:xfrm>
        </p:spPr>
        <p:txBody>
          <a:bodyPr/>
          <a:lstStyle/>
          <a:p>
            <a:r>
              <a:rPr lang="en-GB" altLang="zh-CN" dirty="0"/>
              <a:t>https://</a:t>
            </a:r>
            <a:r>
              <a:rPr lang="en-GB" altLang="zh-CN" dirty="0" err="1"/>
              <a:t>medium.com</a:t>
            </a:r>
            <a:r>
              <a:rPr lang="en-GB" altLang="zh-CN" dirty="0"/>
              <a:t>/</a:t>
            </a:r>
            <a:r>
              <a:rPr lang="en-GB" altLang="zh-CN" dirty="0" err="1"/>
              <a:t>meetech</a:t>
            </a:r>
            <a:r>
              <a:rPr lang="en-GB" altLang="zh-CN" dirty="0"/>
              <a:t>/highlighting-quantum-computing-for-machine-learning-1f1abd41cb59</a:t>
            </a:r>
            <a:endParaRPr lang="zh-CN" altLang="en-US" dirty="0"/>
          </a:p>
        </p:txBody>
      </p:sp>
      <p:pic>
        <p:nvPicPr>
          <p:cNvPr id="21506" name="Picture 2">
            <a:extLst>
              <a:ext uri="{FF2B5EF4-FFF2-40B4-BE49-F238E27FC236}">
                <a16:creationId xmlns:a16="http://schemas.microsoft.com/office/drawing/2014/main" id="{8220E8DF-7D06-F430-A1F3-FB5F9F8D3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284" y="1375833"/>
            <a:ext cx="8072883" cy="431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796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16179</TotalTime>
  <Words>2946</Words>
  <Application>Microsoft Macintosh PowerPoint</Application>
  <PresentationFormat>Widescreen</PresentationFormat>
  <Paragraphs>235</Paragraphs>
  <Slides>31</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Cambria Math</vt:lpstr>
      <vt:lpstr>Courier New</vt:lpstr>
      <vt:lpstr>Inter Var</vt:lpstr>
      <vt:lpstr>Microsoft Tai Le</vt:lpstr>
      <vt:lpstr>Söhne</vt:lpstr>
      <vt:lpstr>Office Theme</vt:lpstr>
      <vt:lpstr>PowerPoint Presentation</vt:lpstr>
      <vt:lpstr>Outline</vt:lpstr>
      <vt:lpstr>PowerPoint Presentation</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Introduction -- Quantum Mechanics (QM)</vt:lpstr>
      <vt:lpstr>Quantum Machine Learning (QML)</vt:lpstr>
      <vt:lpstr>Quantum Machine Learning (QML) tasks</vt:lpstr>
      <vt:lpstr>QML Applications</vt:lpstr>
      <vt:lpstr>Data in QML</vt:lpstr>
      <vt:lpstr>QML Algorithms</vt:lpstr>
      <vt:lpstr>Quantum Neural Networks (QNN)</vt:lpstr>
      <vt:lpstr>Examples of QNN architectures</vt:lpstr>
      <vt:lpstr>Hybrid Quantum Neural Networks (QNN)</vt:lpstr>
      <vt:lpstr>Hybrid Quantum Neural Networks (QNN)</vt:lpstr>
      <vt:lpstr>Quantum Kernels</vt:lpstr>
      <vt:lpstr>Quantum Kernels</vt:lpstr>
      <vt:lpstr>Challenges in QML</vt:lpstr>
      <vt:lpstr>Quantum Resources</vt:lpstr>
      <vt:lpstr>References</vt:lpstr>
      <vt:lpstr>Thank You!</vt:lpstr>
    </vt:vector>
  </TitlesOfParts>
  <Company>LG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Tiwari Prayag</cp:lastModifiedBy>
  <cp:revision>1016</cp:revision>
  <dcterms:created xsi:type="dcterms:W3CDTF">2021-01-16T03:18:55Z</dcterms:created>
  <dcterms:modified xsi:type="dcterms:W3CDTF">2023-06-28T14:27:53Z</dcterms:modified>
</cp:coreProperties>
</file>